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sldIdLst>
    <p:sldId id="256" r:id="rId5"/>
    <p:sldId id="292" r:id="rId6"/>
    <p:sldId id="287" r:id="rId7"/>
    <p:sldId id="307" r:id="rId8"/>
    <p:sldId id="310" r:id="rId9"/>
    <p:sldId id="308" r:id="rId10"/>
    <p:sldId id="309" r:id="rId11"/>
    <p:sldId id="293" r:id="rId12"/>
    <p:sldId id="306" r:id="rId13"/>
    <p:sldId id="297" r:id="rId14"/>
    <p:sldId id="298" r:id="rId15"/>
    <p:sldId id="272" r:id="rId16"/>
    <p:sldId id="300" r:id="rId17"/>
    <p:sldId id="285" r:id="rId18"/>
    <p:sldId id="301" r:id="rId19"/>
    <p:sldId id="302" r:id="rId20"/>
    <p:sldId id="278" r:id="rId21"/>
    <p:sldId id="303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2D40"/>
    <a:srgbClr val="CC506F"/>
    <a:srgbClr val="D46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376CA6-1F13-49E1-9068-7B9EA0F26CCE}" v="10" dt="2021-08-04T07:31:27.9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dim Boháč" userId="e5098a9a-6a28-40ce-ac6e-47e9b8c9add8" providerId="ADAL" clId="{9A376CA6-1F13-49E1-9068-7B9EA0F26CCE}"/>
    <pc:docChg chg="custSel modSld">
      <pc:chgData name="Radim Boháč" userId="e5098a9a-6a28-40ce-ac6e-47e9b8c9add8" providerId="ADAL" clId="{9A376CA6-1F13-49E1-9068-7B9EA0F26CCE}" dt="2021-08-04T07:31:27.904" v="5" actId="478"/>
      <pc:docMkLst>
        <pc:docMk/>
      </pc:docMkLst>
      <pc:sldChg chg="addSp delSp modSp mod">
        <pc:chgData name="Radim Boháč" userId="e5098a9a-6a28-40ce-ac6e-47e9b8c9add8" providerId="ADAL" clId="{9A376CA6-1F13-49E1-9068-7B9EA0F26CCE}" dt="2021-08-04T07:31:27.904" v="5" actId="478"/>
        <pc:sldMkLst>
          <pc:docMk/>
          <pc:sldMk cId="1341997552" sldId="298"/>
        </pc:sldMkLst>
        <pc:spChg chg="add del mod">
          <ac:chgData name="Radim Boháč" userId="e5098a9a-6a28-40ce-ac6e-47e9b8c9add8" providerId="ADAL" clId="{9A376CA6-1F13-49E1-9068-7B9EA0F26CCE}" dt="2021-08-04T07:31:27.904" v="5" actId="478"/>
          <ac:spMkLst>
            <pc:docMk/>
            <pc:sldMk cId="1341997552" sldId="298"/>
            <ac:spMk id="3" creationId="{28504B23-1784-4193-AFF6-09BFE0D7EDAC}"/>
          </ac:spMkLst>
        </pc:spChg>
        <pc:picChg chg="add mod">
          <ac:chgData name="Radim Boháč" userId="e5098a9a-6a28-40ce-ac6e-47e9b8c9add8" providerId="ADAL" clId="{9A376CA6-1F13-49E1-9068-7B9EA0F26CCE}" dt="2021-08-04T07:31:25.346" v="4" actId="1076"/>
          <ac:picMkLst>
            <pc:docMk/>
            <pc:sldMk cId="1341997552" sldId="298"/>
            <ac:picMk id="8" creationId="{4B7C1EDB-2E52-4C4A-AC87-4598A9493710}"/>
          </ac:picMkLst>
        </pc:picChg>
        <pc:picChg chg="del">
          <ac:chgData name="Radim Boháč" userId="e5098a9a-6a28-40ce-ac6e-47e9b8c9add8" providerId="ADAL" clId="{9A376CA6-1F13-49E1-9068-7B9EA0F26CCE}" dt="2021-08-04T07:31:15.283" v="0" actId="478"/>
          <ac:picMkLst>
            <pc:docMk/>
            <pc:sldMk cId="1341997552" sldId="298"/>
            <ac:picMk id="205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59C9F-3063-48BE-BFAC-193F01EA5427}" type="datetimeFigureOut">
              <a:rPr lang="cs-CZ" smtClean="0"/>
              <a:pPr/>
              <a:t>04.08.2021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D3CA3-1230-4240-9E86-9E44080146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86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74341F-6859-4C3E-9B49-865479005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33EA24-ED66-4D62-8405-1817BF60F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C0F702-A3BA-40DA-8A35-7F47B048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FC0215-5FA9-48C5-B76A-B863D5CF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18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F746F-933B-4E12-808E-EB81E8792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BFF3C3-76F0-4FE0-9A11-723907B1C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CE00F3-4A45-489E-9DF1-9D82686A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24D3AA-6A76-4616-9473-6E1C4EFC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87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1C8559A-92D7-4287-A491-CF4CE96BC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2E83513-BAC1-4CE6-92FC-04316D258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C437C0-1F8E-49DF-8B84-1684307D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9F3ADA-215C-4F9B-B149-FAE5FAB3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30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3FE012-DFAF-491C-9CCE-C9F0F480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3E194C-4BB7-404D-B4F2-EACE5DB1E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A46BFF-1914-476B-8CD1-53EF5C0CE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D6B0E8-CE9B-41E6-BE93-B69C7A99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6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DBAD8-3CC7-4563-971E-4D4F861AA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4557EE-42A3-4375-85F6-6946CCFA7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16B916-0389-4948-A07E-6E45A5C9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16C3DA-AB28-4C68-B353-62F210FD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70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9A55A-1A53-4BBB-8222-A507275C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E971D2-D61A-4BC2-846A-58C9BBA54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E6C1AC-3A57-4A04-B4D2-47049C28C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668CF6-D7A8-4C79-A03B-5EFB11ED6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9A8147-2030-4614-A9D5-084AD2C3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13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D4C5A0-7576-46A1-90B3-7F1EEB3B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6BAE4F-A05B-416B-94B0-44965DB26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5693F1-9B8D-4FA8-80E3-2A33E4A31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F403B9F-F39F-481F-A89E-34C3D6F21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32B435-2574-4918-9386-597345849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085A077-77CF-49DE-9711-09AC7568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AF3D90-4E18-4B4C-B0D9-82A110CD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44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172A4-F95A-438D-A1A1-2B85A17A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CD59FD6-EDA2-4FCA-8F21-1B81CA66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041D52-2C95-446E-98E2-713A64B0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77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42CB126-0867-487F-B98A-C2DA9AB48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D85B3F-B6D1-4D64-9DEB-9503D0E9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86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B5BAC-DE39-4C8C-8B48-3067D9CB0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3488A2-C9EE-4C31-97E7-303B3DB18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7DF73C-4085-497E-B813-BFC7195C0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A61BDF-EC78-46A6-8228-29BE72E0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1ECA0E-4D35-43DF-A21F-A7BD9D8E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56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DD871-C166-49EF-BCFA-2A0B356ED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6208F7C-A4C6-4AED-9A7F-B9D40F31A0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2D2138-F5D1-449E-958D-A06C88CF1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CCEF56-3649-428A-932C-2724F333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A23600-3E42-4B1C-80C8-11B1D947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82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65F79AA-9FA1-4859-9A83-5B6C6489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4107B8-7111-4D0B-885D-F035ACBEA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9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8CB009-14EF-4507-8073-BDD57CF9B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D5DCB5-0FA9-4D4D-9EA2-3A93F3BE6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413AC6C-3CC2-4395-B1A6-D26662619244}"/>
              </a:ext>
            </a:extLst>
          </p:cNvPr>
          <p:cNvSpPr/>
          <p:nvPr userDrawn="1"/>
        </p:nvSpPr>
        <p:spPr>
          <a:xfrm flipV="1">
            <a:off x="246000" y="5619162"/>
            <a:ext cx="11700000" cy="21600"/>
          </a:xfrm>
          <a:prstGeom prst="rect">
            <a:avLst/>
          </a:prstGeom>
          <a:solidFill>
            <a:srgbClr val="CD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E0545A6-DB51-4E6A-9DEA-5B3EFA0EDB7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9328" y="5868786"/>
            <a:ext cx="2590276" cy="8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2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Gill Sans MT" panose="020B0502020104020203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mbohac.cz/" TargetMode="External"/><Relationship Id="rId2" Type="http://schemas.openxmlformats.org/officeDocument/2006/relationships/hyperlink" Target="mailto:bohac@prf.cuni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rf.cuni.cz/magisterske-studium/studijni-plan-hpravo202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osedefv.dk/wordpress2/?page_id=18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0B1AA515-C4F5-4F05-9AA0-02923517FD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400"/>
              <a:t>M</a:t>
            </a:r>
            <a:r>
              <a:rPr lang="pt-BR" sz="4400"/>
              <a:t>agistersk</a:t>
            </a:r>
            <a:r>
              <a:rPr lang="cs-CZ" sz="4400"/>
              <a:t>ý</a:t>
            </a:r>
            <a:r>
              <a:rPr lang="pt-BR" sz="4400"/>
              <a:t> studijní</a:t>
            </a:r>
            <a:r>
              <a:rPr lang="cs-CZ" sz="4400"/>
              <a:t> </a:t>
            </a:r>
            <a:r>
              <a:rPr lang="pt-BR" sz="4400"/>
              <a:t>program</a:t>
            </a:r>
            <a:br>
              <a:rPr lang="cs-CZ" sz="4400"/>
            </a:br>
            <a:r>
              <a:rPr lang="pt-BR" sz="4400"/>
              <a:t>Právo a</a:t>
            </a:r>
            <a:r>
              <a:rPr lang="cs-CZ" sz="4400"/>
              <a:t> </a:t>
            </a:r>
            <a:r>
              <a:rPr lang="pt-BR" sz="4400"/>
              <a:t>právní věda</a:t>
            </a:r>
            <a:endParaRPr lang="cs-CZ" sz="4400"/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789D5057-A154-4798-978D-6C9909FC8D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Radim Boháč</a:t>
            </a:r>
          </a:p>
          <a:p>
            <a:r>
              <a:rPr lang="cs-CZ" err="1"/>
              <a:t>Štědronín</a:t>
            </a:r>
            <a:r>
              <a:rPr lang="cs-CZ"/>
              <a:t> 2021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439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09696-EC90-49A6-B3F5-944317D2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01"/>
            <a:ext cx="11113168" cy="1325563"/>
          </a:xfrm>
        </p:spPr>
        <p:txBody>
          <a:bodyPr/>
          <a:lstStyle/>
          <a:p>
            <a:r>
              <a:rPr lang="cs-CZ"/>
              <a:t>5. Zápis studijních předmětů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B522AF-47DF-4E6D-A35F-27E042B62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7764"/>
            <a:ext cx="10515600" cy="4178795"/>
          </a:xfrm>
        </p:spPr>
        <p:txBody>
          <a:bodyPr>
            <a:normAutofit/>
          </a:bodyPr>
          <a:lstStyle/>
          <a:p>
            <a:r>
              <a:rPr lang="cs-CZ"/>
              <a:t>probíhá prostřednictvím Studijního informačního systému (SIS)</a:t>
            </a:r>
          </a:p>
          <a:p>
            <a:pPr lvl="1"/>
            <a:r>
              <a:rPr lang="cs-CZ"/>
              <a:t>pro zimní semestr 2021 od </a:t>
            </a:r>
            <a:r>
              <a:rPr lang="cs-CZ" b="1"/>
              <a:t>23. 9. 2021 v 19 hod. do 24. 10. 2021</a:t>
            </a:r>
          </a:p>
          <a:p>
            <a:r>
              <a:rPr lang="cs-CZ"/>
              <a:t>v případě neabsolvování je možné každý povinný předmět a povinně volitelný předmět možné zapsat </a:t>
            </a:r>
            <a:r>
              <a:rPr lang="cs-CZ" b="1"/>
              <a:t>ještě jednou</a:t>
            </a:r>
            <a:r>
              <a:rPr lang="cs-CZ"/>
              <a:t>, a to </a:t>
            </a:r>
            <a:r>
              <a:rPr lang="cs-CZ" b="1"/>
              <a:t>VŽDY POUZE</a:t>
            </a:r>
            <a:r>
              <a:rPr lang="cs-CZ"/>
              <a:t> v bezprostředně následujícím úseku studia</a:t>
            </a:r>
          </a:p>
          <a:p>
            <a:pPr lvl="1"/>
            <a:r>
              <a:rPr lang="cs-CZ" sz="2800" b="1">
                <a:solidFill>
                  <a:schemeClr val="accent1"/>
                </a:solidFill>
              </a:rPr>
              <a:t>VÝJIMKA</a:t>
            </a:r>
            <a:r>
              <a:rPr lang="cs-CZ" sz="2800">
                <a:solidFill>
                  <a:schemeClr val="accent1"/>
                </a:solidFill>
              </a:rPr>
              <a:t> – pouze </a:t>
            </a:r>
            <a:r>
              <a:rPr lang="cs-CZ" sz="2800" b="1">
                <a:solidFill>
                  <a:schemeClr val="accent1"/>
                </a:solidFill>
              </a:rPr>
              <a:t>jednou</a:t>
            </a:r>
            <a:r>
              <a:rPr lang="cs-CZ" sz="2800">
                <a:solidFill>
                  <a:schemeClr val="accent1"/>
                </a:solidFill>
              </a:rPr>
              <a:t> lze zapsat předměty Teorie práva II, Římské právo a základy novodobého práva soukromého II, Ústavní právo I, Občanské právo hmotné I a Úvod do studia práva</a:t>
            </a:r>
            <a:r>
              <a:rPr lang="cs-CZ" sz="2800"/>
              <a:t> </a:t>
            </a:r>
          </a:p>
          <a:p>
            <a:r>
              <a:rPr lang="cs-CZ" b="1" u="sng"/>
              <a:t>jeden zápis předmětu = 3 pokusy na splnění kontroly studia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00AA34-74D8-44F2-8F83-ADCEE84F2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22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09696-EC90-49A6-B3F5-944317D2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02"/>
            <a:ext cx="11113168" cy="926691"/>
          </a:xfrm>
        </p:spPr>
        <p:txBody>
          <a:bodyPr/>
          <a:lstStyle/>
          <a:p>
            <a:r>
              <a:rPr lang="cs-CZ"/>
              <a:t>6. Předměty pro 1. ročník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00AA34-74D8-44F2-8F83-ADCEE84F2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139801D-AD91-4676-8BF8-1B4294DAED47}"/>
              </a:ext>
            </a:extLst>
          </p:cNvPr>
          <p:cNvSpPr txBox="1"/>
          <p:nvPr/>
        </p:nvSpPr>
        <p:spPr>
          <a:xfrm>
            <a:off x="7675272" y="1534400"/>
            <a:ext cx="3550619" cy="707886"/>
          </a:xfrm>
          <a:prstGeom prst="rect">
            <a:avLst/>
          </a:prstGeom>
          <a:solidFill>
            <a:srgbClr val="D22D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>
                <a:solidFill>
                  <a:schemeClr val="bg1"/>
                </a:solidFill>
                <a:latin typeface="Gill Sans MT" panose="020B0502020104020203" pitchFamily="34" charset="-18"/>
              </a:rPr>
              <a:t>A jak dále?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139801D-AD91-4676-8BF8-1B4294DAED47}"/>
              </a:ext>
            </a:extLst>
          </p:cNvPr>
          <p:cNvSpPr txBox="1"/>
          <p:nvPr/>
        </p:nvSpPr>
        <p:spPr>
          <a:xfrm>
            <a:off x="7684238" y="3274990"/>
            <a:ext cx="3550619" cy="1323439"/>
          </a:xfrm>
          <a:prstGeom prst="rect">
            <a:avLst/>
          </a:prstGeom>
          <a:solidFill>
            <a:srgbClr val="D22D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>
                <a:solidFill>
                  <a:schemeClr val="bg1"/>
                </a:solidFill>
                <a:latin typeface="Gill Sans MT" panose="020B0502020104020203" pitchFamily="34" charset="-18"/>
              </a:rPr>
              <a:t>Doporučený studijní plán!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B7C1EDB-2E52-4C4A-AC87-4598A9493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716" y="813260"/>
            <a:ext cx="5669132" cy="470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9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09696-EC90-49A6-B3F5-944317D2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01"/>
            <a:ext cx="11113168" cy="1325563"/>
          </a:xfrm>
        </p:spPr>
        <p:txBody>
          <a:bodyPr/>
          <a:lstStyle/>
          <a:p>
            <a:r>
              <a:rPr lang="cs-CZ"/>
              <a:t>7. Rekvizity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F178BD-B299-41BA-9F74-CD6FADF61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12</a:t>
            </a:fld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003412"/>
              </p:ext>
            </p:extLst>
          </p:nvPr>
        </p:nvGraphicFramePr>
        <p:xfrm>
          <a:off x="2089149" y="1311341"/>
          <a:ext cx="81280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PRAVIDLO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Důsledek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u povinných předmětů je stanovena podmíněnost jejich zápisu absolvováním pouze těchto předmětů: Teorie práva II, Římské právo a základy novodobého práva soukromého II, Ústavní právo I, Občanské právo hmotné I a Úvod do studia práva (prerekvizita); to neplatí u povinných předmětů, které jsou studijním plánem doporučeny pro první ročník, u nichž nebude stanovena žádná podmíněnost jejich zápisu absolvováním jiného předmětu (prerekvizita)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/>
                        <a:t>Nezapíšete si jakýkoli</a:t>
                      </a:r>
                      <a:r>
                        <a:rPr lang="cs-CZ" b="1" baseline="0"/>
                        <a:t> povinný předmět doporučený pro 2. a vyšší ročník, dokud nebudete mít absolvovány tyto předměty</a:t>
                      </a:r>
                      <a:r>
                        <a:rPr lang="cs-CZ" baseline="0"/>
                        <a:t>:</a:t>
                      </a:r>
                    </a:p>
                    <a:p>
                      <a:r>
                        <a:rPr lang="cs-CZ"/>
                        <a:t>Teorie práva II</a:t>
                      </a:r>
                    </a:p>
                    <a:p>
                      <a:r>
                        <a:rPr lang="cs-CZ"/>
                        <a:t>Římské právo a základy novodobého práva soukromého II</a:t>
                      </a:r>
                    </a:p>
                    <a:p>
                      <a:r>
                        <a:rPr lang="cs-CZ"/>
                        <a:t>Ústavní právo I</a:t>
                      </a:r>
                    </a:p>
                    <a:p>
                      <a:r>
                        <a:rPr lang="cs-CZ"/>
                        <a:t>Občanské právo hmotné I</a:t>
                      </a:r>
                    </a:p>
                    <a:p>
                      <a:r>
                        <a:rPr lang="cs-CZ"/>
                        <a:t>Úvod do studia práva </a:t>
                      </a:r>
                    </a:p>
                    <a:p>
                      <a:r>
                        <a:rPr lang="cs-CZ" b="1"/>
                        <a:t>= nutné si tyto předměty</a:t>
                      </a:r>
                      <a:r>
                        <a:rPr lang="cs-CZ" b="1" baseline="0"/>
                        <a:t> zapsat a absolvovat v 1. ročníku</a:t>
                      </a:r>
                      <a:endParaRPr lang="cs-CZ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025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09696-EC90-49A6-B3F5-944317D2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01"/>
            <a:ext cx="11113168" cy="1325563"/>
          </a:xfrm>
        </p:spPr>
        <p:txBody>
          <a:bodyPr/>
          <a:lstStyle/>
          <a:p>
            <a:r>
              <a:rPr lang="cs-CZ"/>
              <a:t>7. Rekvizity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F178BD-B299-41BA-9F74-CD6FADF61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13</a:t>
            </a:fld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258080"/>
              </p:ext>
            </p:extLst>
          </p:nvPr>
        </p:nvGraphicFramePr>
        <p:xfrm>
          <a:off x="2089149" y="1311341"/>
          <a:ext cx="81280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PRAVIDLO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Důsledek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cs-CZ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zápis povinného předmětu a povinně volitelného předmětu označeného vyšší římskou číslicí je vždy podmíněn zápisem předmětu označeného nižší římskou číslicí a absolvování takového předmětu je vždy podmíněno absolvováním předmětu označeného nižší římskou číslicí (tzv. tvrdá korekvizita)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/>
                        <a:t>Například předmět Teorie práva II si můžete zapsat, jen když</a:t>
                      </a:r>
                      <a:r>
                        <a:rPr lang="cs-CZ" b="1" baseline="0"/>
                        <a:t> jste si předtím zapsali předmět Teorie práva I.</a:t>
                      </a:r>
                    </a:p>
                    <a:p>
                      <a:endParaRPr lang="cs-CZ" b="1"/>
                    </a:p>
                    <a:p>
                      <a:r>
                        <a:rPr lang="cs-CZ" b="1"/>
                        <a:t>A</a:t>
                      </a:r>
                      <a:r>
                        <a:rPr lang="cs-CZ" b="1" baseline="0"/>
                        <a:t> skládat zápočet a zkoušku z předmětu Teorie práva II můžete jen tehdy, pokud máte splněn klasifikovaný zápočet z Teorie práva I.</a:t>
                      </a:r>
                      <a:endParaRPr lang="cs-CZ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872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09696-EC90-49A6-B3F5-944317D2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01"/>
            <a:ext cx="11113168" cy="1325563"/>
          </a:xfrm>
        </p:spPr>
        <p:txBody>
          <a:bodyPr/>
          <a:lstStyle/>
          <a:p>
            <a:r>
              <a:rPr lang="cs-CZ"/>
              <a:t>8. Podmínky pro zápis do dalšího ročníku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B522AF-47DF-4E6D-A35F-27E042B62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58" y="1337764"/>
            <a:ext cx="10515600" cy="4178795"/>
          </a:xfrm>
        </p:spPr>
        <p:txBody>
          <a:bodyPr>
            <a:normAutofit lnSpcReduction="10000"/>
          </a:bodyPr>
          <a:lstStyle/>
          <a:p>
            <a:pPr lvl="0"/>
            <a:r>
              <a:rPr lang="cs-CZ" b="1"/>
              <a:t>minimální počet kreditů pro zápis do</a:t>
            </a:r>
          </a:p>
          <a:p>
            <a:pPr lvl="1"/>
            <a:r>
              <a:rPr lang="cs-CZ"/>
              <a:t>druhého ročníku = 60 </a:t>
            </a:r>
          </a:p>
          <a:p>
            <a:pPr lvl="1"/>
            <a:r>
              <a:rPr lang="cs-CZ"/>
              <a:t>třetího ročníku = 120</a:t>
            </a:r>
          </a:p>
          <a:p>
            <a:pPr lvl="1"/>
            <a:r>
              <a:rPr lang="cs-CZ"/>
              <a:t>čtvrtého ročníku = 180</a:t>
            </a:r>
          </a:p>
          <a:p>
            <a:pPr lvl="1"/>
            <a:r>
              <a:rPr lang="cs-CZ"/>
              <a:t>pátého ročníku = 230</a:t>
            </a:r>
          </a:p>
          <a:p>
            <a:pPr lvl="1"/>
            <a:r>
              <a:rPr lang="cs-CZ"/>
              <a:t>šestého a vyššího = 290</a:t>
            </a:r>
          </a:p>
          <a:p>
            <a:pPr lvl="1"/>
            <a:endParaRPr lang="cs-CZ"/>
          </a:p>
          <a:p>
            <a:r>
              <a:rPr lang="cs-CZ" b="1"/>
              <a:t>pro tyto účely se započítávají jen tyto kredity za volitelné předměty:</a:t>
            </a:r>
          </a:p>
          <a:p>
            <a:pPr lvl="1"/>
            <a:r>
              <a:rPr lang="cs-CZ"/>
              <a:t>10 kreditů pro zápis do druhého až pátého ročníku</a:t>
            </a:r>
          </a:p>
          <a:p>
            <a:pPr lvl="1"/>
            <a:r>
              <a:rPr lang="cs-CZ"/>
              <a:t>15 kreditů pro zápis do šestého a vyššího ročníku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9149478-65C2-43DA-8AD1-593DAA055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060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09696-EC90-49A6-B3F5-944317D2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01"/>
            <a:ext cx="11113168" cy="1325563"/>
          </a:xfrm>
        </p:spPr>
        <p:txBody>
          <a:bodyPr/>
          <a:lstStyle/>
          <a:p>
            <a:r>
              <a:rPr lang="cs-CZ"/>
              <a:t>9. Podmínky pro absolvování studia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B522AF-47DF-4E6D-A35F-27E042B62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58" y="1337764"/>
            <a:ext cx="10515600" cy="4178795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cs-CZ"/>
              <a:t>získat alespoň 300 kreditů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/>
              <a:t>absolvovat všechny povinné předměty (= 204 kreditů)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/>
              <a:t>absolvovat 4 předměty ze skupiny jazykových PVP (= 12 kreditů)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/>
              <a:t>absolvovat alespoň 1 předmět ze skupiny PVP společenskovědního základu (= 3 kredity)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/>
              <a:t>absolvovat alespoň 2 předměty ze skupiny dovednostních PVP </a:t>
            </a:r>
            <a:br>
              <a:rPr lang="cs-CZ"/>
            </a:br>
            <a:r>
              <a:rPr lang="cs-CZ"/>
              <a:t>(= 8 kreditů)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/>
              <a:t>absolvovat alespoň 1 předmět ze skupiny PVP odborných právních praxí (= 4 kredity)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/>
              <a:t>získat alespoň 54 kreditů za předměty ze skupiny obecných PVP a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/>
              <a:t>složit všechny části státní závěrečné zkoušky</a:t>
            </a:r>
          </a:p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24E1145-2E15-407B-8B9A-19651EE33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06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09696-EC90-49A6-B3F5-944317D2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01"/>
            <a:ext cx="11113168" cy="1325563"/>
          </a:xfrm>
        </p:spPr>
        <p:txBody>
          <a:bodyPr/>
          <a:lstStyle/>
          <a:p>
            <a:r>
              <a:rPr lang="cs-CZ"/>
              <a:t>Rozložení kreditů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3A9F6171-DD15-4523-AF9D-8CF40EC6C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795502"/>
              </p:ext>
            </p:extLst>
          </p:nvPr>
        </p:nvGraphicFramePr>
        <p:xfrm>
          <a:off x="1004553" y="1064597"/>
          <a:ext cx="10303098" cy="43316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1713">
                  <a:extLst>
                    <a:ext uri="{9D8B030D-6E8A-4147-A177-3AD203B41FA5}">
                      <a16:colId xmlns:a16="http://schemas.microsoft.com/office/drawing/2014/main" val="3978627189"/>
                    </a:ext>
                  </a:extLst>
                </a:gridCol>
                <a:gridCol w="3311385">
                  <a:extLst>
                    <a:ext uri="{9D8B030D-6E8A-4147-A177-3AD203B41FA5}">
                      <a16:colId xmlns:a16="http://schemas.microsoft.com/office/drawing/2014/main" val="4080364690"/>
                    </a:ext>
                  </a:extLst>
                </a:gridCol>
              </a:tblGrid>
              <a:tr h="596778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  <a:latin typeface="Gill Sans MT" panose="020B0502020104020203" pitchFamily="34" charset="-18"/>
                          <a:ea typeface="+mn-ea"/>
                          <a:cs typeface="+mn-cs"/>
                        </a:rPr>
                        <a:t>SKUPINY</a:t>
                      </a:r>
                      <a:r>
                        <a:rPr lang="cs-CZ" sz="2400" b="1" baseline="0">
                          <a:effectLst/>
                          <a:latin typeface="Gill Sans MT" panose="020B0502020104020203" pitchFamily="34" charset="-18"/>
                          <a:ea typeface="+mn-ea"/>
                          <a:cs typeface="+mn-cs"/>
                        </a:rPr>
                        <a:t> PŘEDMĚTŮ</a:t>
                      </a:r>
                      <a:endParaRPr lang="cs-CZ" sz="2400" b="1">
                        <a:effectLst/>
                        <a:latin typeface="Gill Sans MT" panose="020B0502020104020203" pitchFamily="3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Gill Sans MT" panose="020B0502020104020203" pitchFamily="3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POČET</a:t>
                      </a:r>
                      <a:r>
                        <a:rPr lang="cs-CZ" sz="2400" baseline="0">
                          <a:effectLst/>
                          <a:latin typeface="Gill Sans MT" panose="020B0502020104020203" pitchFamily="3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KREDITŮ</a:t>
                      </a:r>
                      <a:endParaRPr lang="cs-CZ" sz="2400">
                        <a:effectLst/>
                        <a:latin typeface="Gill Sans MT" panose="020B0502020104020203" pitchFamily="3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380636"/>
                  </a:ext>
                </a:extLst>
              </a:tr>
              <a:tr h="531875"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cs-CZ" sz="2000" b="0">
                          <a:effectLst/>
                          <a:latin typeface="Gill Sans MT" panose="020B0502020104020203" pitchFamily="34" charset="-18"/>
                        </a:rPr>
                        <a:t>povinné předměty </a:t>
                      </a:r>
                      <a:endParaRPr lang="cs-CZ" sz="2400" b="0">
                        <a:effectLst/>
                        <a:latin typeface="Gill Sans MT" panose="020B0502020104020203" pitchFamily="3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cs-CZ" sz="2400" b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-18"/>
                        </a:rPr>
                        <a:t>204</a:t>
                      </a:r>
                      <a:endParaRPr lang="cs-CZ" sz="1800" b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75632"/>
                  </a:ext>
                </a:extLst>
              </a:tr>
              <a:tr h="465178"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cs-CZ" sz="2000" b="0">
                          <a:effectLst/>
                          <a:latin typeface="Gill Sans MT" panose="020B0502020104020203" pitchFamily="34" charset="-18"/>
                        </a:rPr>
                        <a:t>jazykové povinně volitelné předměty</a:t>
                      </a:r>
                      <a:endParaRPr lang="cs-CZ" sz="2400" b="0">
                        <a:effectLst/>
                        <a:latin typeface="Gill Sans MT" panose="020B0502020104020203" pitchFamily="3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cs-CZ" sz="2400" b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-18"/>
                        </a:rPr>
                        <a:t>12</a:t>
                      </a:r>
                      <a:endParaRPr lang="cs-CZ" sz="1800" b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041771"/>
                  </a:ext>
                </a:extLst>
              </a:tr>
              <a:tr h="488482"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cs-CZ" sz="2000" b="0">
                          <a:effectLst/>
                          <a:latin typeface="Gill Sans MT" panose="020B0502020104020203" pitchFamily="34" charset="-18"/>
                        </a:rPr>
                        <a:t>povinně volitelné předměty společenskovědního základu</a:t>
                      </a:r>
                      <a:endParaRPr lang="cs-CZ" sz="2400" b="0">
                        <a:effectLst/>
                        <a:latin typeface="Gill Sans MT" panose="020B0502020104020203" pitchFamily="3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cs-CZ" sz="2400" b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-18"/>
                        </a:rPr>
                        <a:t>minimálně 3</a:t>
                      </a:r>
                      <a:endParaRPr lang="cs-CZ" sz="1800" b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358801"/>
                  </a:ext>
                </a:extLst>
              </a:tr>
              <a:tr h="411501"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cs-CZ" sz="2000" b="0">
                          <a:effectLst/>
                          <a:latin typeface="Gill Sans MT" panose="020B0502020104020203" pitchFamily="34" charset="-18"/>
                        </a:rPr>
                        <a:t>dovednostní povinně volitelné předměty</a:t>
                      </a:r>
                      <a:endParaRPr lang="cs-CZ" sz="2400" b="0">
                        <a:effectLst/>
                        <a:latin typeface="Gill Sans MT" panose="020B0502020104020203" pitchFamily="3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cs-CZ" sz="2400" b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-18"/>
                        </a:rPr>
                        <a:t>minimálně 8</a:t>
                      </a:r>
                      <a:endParaRPr lang="cs-CZ" sz="1800" b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146461"/>
                  </a:ext>
                </a:extLst>
              </a:tr>
              <a:tr h="488482"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cs-CZ" sz="2000" b="0">
                          <a:effectLst/>
                          <a:latin typeface="Gill Sans MT" panose="020B0502020104020203" pitchFamily="34" charset="-18"/>
                        </a:rPr>
                        <a:t>povinně volitelné předměty odborných právních praxí</a:t>
                      </a:r>
                      <a:endParaRPr lang="cs-CZ" sz="2400" b="0">
                        <a:effectLst/>
                        <a:latin typeface="Gill Sans MT" panose="020B0502020104020203" pitchFamily="3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cs-CZ" sz="2400" b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-18"/>
                        </a:rPr>
                        <a:t>minimálně 4</a:t>
                      </a:r>
                      <a:endParaRPr lang="cs-CZ" sz="1800" b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672741"/>
                  </a:ext>
                </a:extLst>
              </a:tr>
              <a:tr h="451675"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cs-CZ" sz="2000" b="0">
                          <a:effectLst/>
                          <a:latin typeface="Gill Sans MT" panose="020B0502020104020203" pitchFamily="34" charset="-18"/>
                        </a:rPr>
                        <a:t>obecné povinně volitelné předměty</a:t>
                      </a:r>
                      <a:endParaRPr lang="cs-CZ" sz="2400" b="0">
                        <a:effectLst/>
                        <a:latin typeface="Gill Sans MT" panose="020B0502020104020203" pitchFamily="3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cs-CZ" sz="2400" b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-18"/>
                        </a:rPr>
                        <a:t>minimálně 54</a:t>
                      </a:r>
                      <a:endParaRPr lang="cs-CZ" sz="1800" b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826658"/>
                  </a:ext>
                </a:extLst>
              </a:tr>
              <a:tr h="434040"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cs-CZ" sz="2000" b="0">
                          <a:effectLst/>
                          <a:latin typeface="Gill Sans MT" panose="020B0502020104020203" pitchFamily="34" charset="-18"/>
                        </a:rPr>
                        <a:t>kredity pro volbu studenta </a:t>
                      </a:r>
                      <a:endParaRPr lang="cs-CZ" sz="2400" b="0">
                        <a:effectLst/>
                        <a:latin typeface="Gill Sans MT" panose="020B0502020104020203" pitchFamily="3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cs-CZ" sz="2400" b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-18"/>
                        </a:rPr>
                        <a:t>15</a:t>
                      </a:r>
                      <a:endParaRPr lang="cs-CZ" sz="1800" b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02272"/>
                  </a:ext>
                </a:extLst>
              </a:tr>
              <a:tr h="463640"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  <a:latin typeface="Gill Sans MT" panose="020B0502020104020203" pitchFamily="34" charset="-18"/>
                        </a:rPr>
                        <a:t>celkem</a:t>
                      </a:r>
                      <a:endParaRPr lang="cs-CZ" sz="2400" b="1">
                        <a:effectLst/>
                        <a:latin typeface="Gill Sans MT" panose="020B0502020104020203" pitchFamily="3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cs-CZ" sz="2400" b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-18"/>
                        </a:rPr>
                        <a:t>300</a:t>
                      </a:r>
                      <a:endParaRPr lang="cs-CZ" sz="1800" b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89081"/>
                  </a:ext>
                </a:extLst>
              </a:tr>
            </a:tbl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6DD328A-1B59-418D-8F17-3B151D2B3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365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09696-EC90-49A6-B3F5-944317D2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01"/>
            <a:ext cx="11113168" cy="1325563"/>
          </a:xfrm>
        </p:spPr>
        <p:txBody>
          <a:bodyPr/>
          <a:lstStyle/>
          <a:p>
            <a:r>
              <a:rPr lang="cs-CZ"/>
              <a:t>10. Státní závěrečná zkouška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B522AF-47DF-4E6D-A35F-27E042B62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58" y="1337764"/>
            <a:ext cx="10515600" cy="417879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b="1"/>
              <a:t>obhajoba diplomové práce</a:t>
            </a:r>
          </a:p>
          <a:p>
            <a:r>
              <a:rPr lang="cs-CZ" b="1"/>
              <a:t>oborová část</a:t>
            </a:r>
          </a:p>
          <a:p>
            <a:pPr lvl="1"/>
            <a:r>
              <a:rPr lang="cs-CZ"/>
              <a:t>předpokladem pro konání je absolvování povinného předmětu, který odpovídá vědnímu oboru pro obhajobu diplomové práce</a:t>
            </a:r>
          </a:p>
          <a:p>
            <a:pPr lvl="1"/>
            <a:r>
              <a:rPr lang="cs-CZ"/>
              <a:t>minimální počet kreditů nutný pro konání je 120</a:t>
            </a:r>
          </a:p>
          <a:p>
            <a:r>
              <a:rPr lang="cs-CZ" b="1"/>
              <a:t>soukromoprávní část</a:t>
            </a:r>
          </a:p>
          <a:p>
            <a:pPr lvl="1"/>
            <a:r>
              <a:rPr lang="cs-CZ"/>
              <a:t>předpokladem pro konání je absolvování stanovených soukromoprávních předmětů</a:t>
            </a:r>
          </a:p>
          <a:p>
            <a:pPr lvl="1"/>
            <a:r>
              <a:rPr lang="cs-CZ"/>
              <a:t>minimální počet kreditů nutný pro konání je 240 (pokud poslední, tak 300)</a:t>
            </a:r>
          </a:p>
          <a:p>
            <a:r>
              <a:rPr lang="cs-CZ" b="1"/>
              <a:t>veřejnoprávní část</a:t>
            </a:r>
          </a:p>
          <a:p>
            <a:pPr lvl="1"/>
            <a:r>
              <a:rPr lang="cs-CZ"/>
              <a:t>předpokladem pro konání je absolvování stanovených veřejnoprávních předmětů</a:t>
            </a:r>
          </a:p>
          <a:p>
            <a:pPr lvl="1"/>
            <a:r>
              <a:rPr lang="cs-CZ"/>
              <a:t>minimální počet kreditů nutný pro konání je 240 (pokud poslední, tak 300)</a:t>
            </a:r>
          </a:p>
          <a:p>
            <a:pPr lvl="1"/>
            <a:endParaRPr lang="cs-CZ"/>
          </a:p>
          <a:p>
            <a:pPr lvl="0"/>
            <a:endParaRPr lang="cs-CZ"/>
          </a:p>
          <a:p>
            <a:pPr lvl="1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1477880-B721-4C0C-98AF-C388701FE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030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ECA362-4E15-4EF2-83A6-092EDD460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788"/>
            <a:ext cx="10515600" cy="1325563"/>
          </a:xfrm>
        </p:spPr>
        <p:txBody>
          <a:bodyPr/>
          <a:lstStyle/>
          <a:p>
            <a:pPr algn="ctr"/>
            <a:r>
              <a:rPr lang="cs-CZ" sz="4800"/>
              <a:t>Hodně zdaru při studiu!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4301BC-71E4-4A67-97E7-DA74E9756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8084"/>
            <a:ext cx="5252357" cy="27733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cs-CZ"/>
              <a:t>prof. JUDr. Radim Boháč, Ph.D.</a:t>
            </a:r>
          </a:p>
          <a:p>
            <a:pPr marL="0" indent="0" algn="ctr">
              <a:buNone/>
            </a:pPr>
            <a:r>
              <a:rPr lang="cs-CZ"/>
              <a:t>garant programu</a:t>
            </a:r>
          </a:p>
          <a:p>
            <a:pPr marL="0" indent="0" algn="ctr">
              <a:buNone/>
            </a:pPr>
            <a:r>
              <a:rPr lang="cs-CZ"/>
              <a:t>e-mail: </a:t>
            </a:r>
            <a:r>
              <a:rPr lang="cs-CZ">
                <a:hlinkClick r:id="rId2"/>
              </a:rPr>
              <a:t>bohac@prf.cuni.cz</a:t>
            </a:r>
            <a:r>
              <a:rPr lang="cs-CZ"/>
              <a:t> </a:t>
            </a:r>
          </a:p>
          <a:p>
            <a:pPr marL="0" indent="0" algn="ctr">
              <a:buNone/>
            </a:pPr>
            <a:r>
              <a:rPr lang="cs-CZ"/>
              <a:t>web: </a:t>
            </a:r>
            <a:r>
              <a:rPr lang="cs-CZ">
                <a:hlinkClick r:id="rId3"/>
              </a:rPr>
              <a:t>www.radimbohac.cz</a:t>
            </a:r>
            <a:r>
              <a:rPr lang="cs-CZ"/>
              <a:t>   </a:t>
            </a:r>
          </a:p>
          <a:p>
            <a:pPr marL="0" indent="0" algn="ctr">
              <a:buNone/>
            </a:pPr>
            <a:r>
              <a:rPr lang="cs-CZ"/>
              <a:t>tel.: +420 221 005 530</a:t>
            </a:r>
          </a:p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8687771-C9FA-4EA8-B1C9-95A0C3A2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F24301BC-71E4-4A67-97E7-DA74E975611B}"/>
              </a:ext>
            </a:extLst>
          </p:cNvPr>
          <p:cNvSpPr txBox="1">
            <a:spLocks/>
          </p:cNvSpPr>
          <p:nvPr/>
        </p:nvSpPr>
        <p:spPr>
          <a:xfrm>
            <a:off x="6228669" y="2588084"/>
            <a:ext cx="5252357" cy="2773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/>
              <a:t>odkaz na internetové stránky se studijním plánem HPRAVO2020:</a:t>
            </a:r>
          </a:p>
          <a:p>
            <a:pPr marL="0" indent="0" algn="ctr">
              <a:buNone/>
            </a:pPr>
            <a:endParaRPr lang="cs-CZ">
              <a:hlinkClick r:id="rId4"/>
            </a:endParaRPr>
          </a:p>
          <a:p>
            <a:pPr marL="0" indent="0" algn="ctr">
              <a:buNone/>
            </a:pPr>
            <a:r>
              <a:rPr lang="cs-CZ">
                <a:hlinkClick r:id="rId4"/>
              </a:rPr>
              <a:t>https://www.prf.cuni.cz/magisterske-studium/studijni-plan-hpravo2020</a:t>
            </a:r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161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94EABCE-1D4D-4503-B40A-CBC203DC0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6" name="Obrázek 5" descr="Obsah obrázku patro, osoba, interiér, stůl&#10;&#10;Popis byl vytvořen automaticky">
            <a:extLst>
              <a:ext uri="{FF2B5EF4-FFF2-40B4-BE49-F238E27FC236}">
                <a16:creationId xmlns:a16="http://schemas.microsoft.com/office/drawing/2014/main" id="{677ACA94-F0CB-450B-9CAF-52B0D5ED58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1" b="11707"/>
          <a:stretch/>
        </p:blipFill>
        <p:spPr>
          <a:xfrm>
            <a:off x="1174567" y="285613"/>
            <a:ext cx="9798233" cy="4928259"/>
          </a:xfrm>
          <a:prstGeom prst="rect">
            <a:avLst/>
          </a:prstGeom>
        </p:spPr>
      </p:pic>
      <p:sp>
        <p:nvSpPr>
          <p:cNvPr id="2" name="Nadpis 5">
            <a:extLst>
              <a:ext uri="{FF2B5EF4-FFF2-40B4-BE49-F238E27FC236}">
                <a16:creationId xmlns:a16="http://schemas.microsoft.com/office/drawing/2014/main" id="{17258554-35FC-46E7-A114-105C91603400}"/>
              </a:ext>
            </a:extLst>
          </p:cNvPr>
          <p:cNvSpPr txBox="1">
            <a:spLocks/>
          </p:cNvSpPr>
          <p:nvPr/>
        </p:nvSpPr>
        <p:spPr>
          <a:xfrm>
            <a:off x="1676400" y="12747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Gill Sans MT" panose="020B0502020104020203" pitchFamily="34" charset="-18"/>
                <a:ea typeface="+mj-ea"/>
                <a:cs typeface="+mj-cs"/>
              </a:defRPr>
            </a:lvl1pPr>
          </a:lstStyle>
          <a:p>
            <a:r>
              <a:rPr lang="cs-CZ" sz="4400"/>
              <a:t>Cíl studia?</a:t>
            </a:r>
          </a:p>
          <a:p>
            <a:endParaRPr lang="cs-CZ" sz="4400"/>
          </a:p>
        </p:txBody>
      </p:sp>
      <p:sp>
        <p:nvSpPr>
          <p:cNvPr id="3" name="Nadpis 5">
            <a:extLst>
              <a:ext uri="{FF2B5EF4-FFF2-40B4-BE49-F238E27FC236}">
                <a16:creationId xmlns:a16="http://schemas.microsoft.com/office/drawing/2014/main" id="{A37F34F9-22FE-4986-9A8B-85ADD2DC8C13}"/>
              </a:ext>
            </a:extLst>
          </p:cNvPr>
          <p:cNvSpPr txBox="1">
            <a:spLocks/>
          </p:cNvSpPr>
          <p:nvPr/>
        </p:nvSpPr>
        <p:spPr>
          <a:xfrm>
            <a:off x="1828800" y="14271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Gill Sans MT" panose="020B0502020104020203" pitchFamily="34" charset="-18"/>
                <a:ea typeface="+mj-ea"/>
                <a:cs typeface="+mj-cs"/>
              </a:defRPr>
            </a:lvl1pPr>
          </a:lstStyle>
          <a:p>
            <a:r>
              <a:rPr lang="cs-CZ" sz="4400"/>
              <a:t>Absolvovat v SDS +1!</a:t>
            </a:r>
          </a:p>
        </p:txBody>
      </p:sp>
    </p:spTree>
    <p:extLst>
      <p:ext uri="{BB962C8B-B14F-4D97-AF65-F5344CB8AC3E}">
        <p14:creationId xmlns:p14="http://schemas.microsoft.com/office/powerpoint/2010/main" val="414625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09696-EC90-49A6-B3F5-944317D2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01"/>
            <a:ext cx="10515600" cy="1325563"/>
          </a:xfrm>
        </p:spPr>
        <p:txBody>
          <a:bodyPr/>
          <a:lstStyle/>
          <a:p>
            <a:r>
              <a:rPr lang="cs-CZ"/>
              <a:t>Osnova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B522AF-47DF-4E6D-A35F-27E042B62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7764"/>
            <a:ext cx="10515600" cy="417879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/>
              <a:t>Základní informace</a:t>
            </a:r>
          </a:p>
          <a:p>
            <a:pPr marL="514350" indent="-514350">
              <a:buFont typeface="+mj-lt"/>
              <a:buAutoNum type="arabicPeriod"/>
            </a:pPr>
            <a:r>
              <a:rPr lang="cs-CZ"/>
              <a:t>Studijní plán</a:t>
            </a:r>
          </a:p>
          <a:p>
            <a:pPr marL="514350" indent="-514350">
              <a:buFont typeface="+mj-lt"/>
              <a:buAutoNum type="arabicPeriod"/>
            </a:pPr>
            <a:r>
              <a:rPr lang="cs-CZ"/>
              <a:t>Studijní předměty</a:t>
            </a:r>
          </a:p>
          <a:p>
            <a:pPr marL="514350" indent="-514350">
              <a:buFont typeface="+mj-lt"/>
              <a:buAutoNum type="arabicPeriod"/>
            </a:pPr>
            <a:r>
              <a:rPr lang="cs-CZ"/>
              <a:t>Kontroly studia studijních předmětů</a:t>
            </a:r>
          </a:p>
          <a:p>
            <a:pPr marL="514350" indent="-514350">
              <a:buFont typeface="+mj-lt"/>
              <a:buAutoNum type="arabicPeriod"/>
            </a:pPr>
            <a:r>
              <a:rPr lang="cs-CZ"/>
              <a:t>Zápis studijních předmětů</a:t>
            </a:r>
          </a:p>
          <a:p>
            <a:pPr marL="514350" indent="-514350">
              <a:buFont typeface="+mj-lt"/>
              <a:buAutoNum type="arabicPeriod"/>
            </a:pPr>
            <a:r>
              <a:rPr lang="cs-CZ"/>
              <a:t>Předměty pro 1. ročník</a:t>
            </a:r>
          </a:p>
          <a:p>
            <a:pPr marL="514350" indent="-514350">
              <a:buFont typeface="+mj-lt"/>
              <a:buAutoNum type="arabicPeriod"/>
            </a:pPr>
            <a:r>
              <a:rPr lang="cs-CZ"/>
              <a:t>Rekvizity</a:t>
            </a:r>
          </a:p>
          <a:p>
            <a:pPr marL="514350" indent="-514350">
              <a:buFont typeface="+mj-lt"/>
              <a:buAutoNum type="arabicPeriod"/>
            </a:pPr>
            <a:r>
              <a:rPr lang="cs-CZ"/>
              <a:t>Podmínky pro zápis do dalšího ročníku</a:t>
            </a:r>
          </a:p>
          <a:p>
            <a:pPr marL="514350" indent="-514350">
              <a:buFont typeface="+mj-lt"/>
              <a:buAutoNum type="arabicPeriod"/>
            </a:pPr>
            <a:r>
              <a:rPr lang="cs-CZ"/>
              <a:t>Podmínky pro absolvování studia</a:t>
            </a:r>
          </a:p>
          <a:p>
            <a:pPr marL="514350" indent="-514350">
              <a:buFont typeface="+mj-lt"/>
              <a:buAutoNum type="arabicPeriod"/>
            </a:pPr>
            <a:r>
              <a:rPr lang="cs-CZ"/>
              <a:t>Státní závěrečná zkouška</a:t>
            </a:r>
          </a:p>
          <a:p>
            <a:pPr marL="514350" indent="-514350">
              <a:buFont typeface="+mj-lt"/>
              <a:buAutoNum type="arabicPeriod"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995E79E-98A8-4E77-8F94-C9492150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539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09696-EC90-49A6-B3F5-944317D2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01"/>
            <a:ext cx="10515600" cy="1325563"/>
          </a:xfrm>
        </p:spPr>
        <p:txBody>
          <a:bodyPr/>
          <a:lstStyle/>
          <a:p>
            <a:r>
              <a:rPr lang="cs-CZ"/>
              <a:t>1. Základní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B522AF-47DF-4E6D-A35F-27E042B62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7764"/>
            <a:ext cx="10515600" cy="4178795"/>
          </a:xfrm>
        </p:spPr>
        <p:txBody>
          <a:bodyPr>
            <a:normAutofit lnSpcReduction="10000"/>
          </a:bodyPr>
          <a:lstStyle/>
          <a:p>
            <a:r>
              <a:rPr lang="cs-CZ" b="1"/>
              <a:t>název magisterského programu</a:t>
            </a:r>
          </a:p>
          <a:p>
            <a:pPr lvl="1"/>
            <a:r>
              <a:rPr lang="cs-CZ"/>
              <a:t>Právo a právní věda</a:t>
            </a:r>
          </a:p>
          <a:p>
            <a:r>
              <a:rPr lang="cs-CZ" b="1"/>
              <a:t>udělovaný titul</a:t>
            </a:r>
          </a:p>
          <a:p>
            <a:pPr lvl="1"/>
            <a:r>
              <a:rPr lang="cs-CZ"/>
              <a:t>magistr práv (Mgr.)</a:t>
            </a:r>
          </a:p>
          <a:p>
            <a:r>
              <a:rPr lang="cs-CZ" b="1"/>
              <a:t>relevantní charakteristické profese</a:t>
            </a:r>
          </a:p>
          <a:p>
            <a:pPr lvl="1"/>
            <a:r>
              <a:rPr lang="cs-CZ"/>
              <a:t>advokát, notář</a:t>
            </a:r>
          </a:p>
          <a:p>
            <a:pPr lvl="1"/>
            <a:r>
              <a:rPr lang="cs-CZ"/>
              <a:t>soudce, státní zástupce</a:t>
            </a:r>
          </a:p>
          <a:p>
            <a:pPr lvl="1"/>
            <a:r>
              <a:rPr lang="cs-CZ"/>
              <a:t>exekutor</a:t>
            </a:r>
          </a:p>
          <a:p>
            <a:r>
              <a:rPr lang="cs-CZ" b="1"/>
              <a:t>standardní doba studia 5 let</a:t>
            </a:r>
          </a:p>
          <a:p>
            <a:pPr lvl="1"/>
            <a:r>
              <a:rPr lang="cs-CZ"/>
              <a:t>5 ročníků = 5 úseků studia = 10 semestrů</a:t>
            </a:r>
          </a:p>
          <a:p>
            <a:pPr lvl="1"/>
            <a:endParaRPr lang="cs-CZ"/>
          </a:p>
          <a:p>
            <a:pPr lvl="1"/>
            <a:endParaRPr lang="cs-CZ"/>
          </a:p>
          <a:p>
            <a:pPr lvl="1"/>
            <a:endParaRPr lang="cs-CZ"/>
          </a:p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995E79E-98A8-4E77-8F94-C9492150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408CEA7-05E8-40F8-A6E4-CB07DBDCD9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88195" y="497973"/>
            <a:ext cx="4133720" cy="47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59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09696-EC90-49A6-B3F5-944317D2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1"/>
            <a:ext cx="10515600" cy="1325563"/>
          </a:xfrm>
        </p:spPr>
        <p:txBody>
          <a:bodyPr/>
          <a:lstStyle/>
          <a:p>
            <a:r>
              <a:rPr lang="cs-CZ"/>
              <a:t>Akademický rok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995E79E-98A8-4E77-8F94-C9492150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128B413-CFE3-40DB-AF60-884C374D949A}"/>
              </a:ext>
            </a:extLst>
          </p:cNvPr>
          <p:cNvSpPr txBox="1"/>
          <p:nvPr/>
        </p:nvSpPr>
        <p:spPr>
          <a:xfrm>
            <a:off x="451262" y="1105600"/>
            <a:ext cx="1129343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>
                <a:latin typeface="Gill Sans MT" panose="020B0502020104020203" pitchFamily="34" charset="-18"/>
              </a:rPr>
              <a:t>Akademický rok</a:t>
            </a:r>
          </a:p>
        </p:txBody>
      </p:sp>
      <p:graphicFrame>
        <p:nvGraphicFramePr>
          <p:cNvPr id="11" name="Tabulka 11">
            <a:extLst>
              <a:ext uri="{FF2B5EF4-FFF2-40B4-BE49-F238E27FC236}">
                <a16:creationId xmlns:a16="http://schemas.microsoft.com/office/drawing/2014/main" id="{1379FE89-8B13-4764-A45C-F52C58328711}"/>
              </a:ext>
            </a:extLst>
          </p:cNvPr>
          <p:cNvGraphicFramePr>
            <a:graphicFrameLocks noGrp="1"/>
          </p:cNvGraphicFramePr>
          <p:nvPr/>
        </p:nvGraphicFramePr>
        <p:xfrm>
          <a:off x="447304" y="1474932"/>
          <a:ext cx="112934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1120">
                  <a:extLst>
                    <a:ext uri="{9D8B030D-6E8A-4147-A177-3AD203B41FA5}">
                      <a16:colId xmlns:a16="http://schemas.microsoft.com/office/drawing/2014/main" val="1194301901"/>
                    </a:ext>
                  </a:extLst>
                </a:gridCol>
                <a:gridCol w="941120">
                  <a:extLst>
                    <a:ext uri="{9D8B030D-6E8A-4147-A177-3AD203B41FA5}">
                      <a16:colId xmlns:a16="http://schemas.microsoft.com/office/drawing/2014/main" val="581254007"/>
                    </a:ext>
                  </a:extLst>
                </a:gridCol>
                <a:gridCol w="941120">
                  <a:extLst>
                    <a:ext uri="{9D8B030D-6E8A-4147-A177-3AD203B41FA5}">
                      <a16:colId xmlns:a16="http://schemas.microsoft.com/office/drawing/2014/main" val="1857719081"/>
                    </a:ext>
                  </a:extLst>
                </a:gridCol>
                <a:gridCol w="941120">
                  <a:extLst>
                    <a:ext uri="{9D8B030D-6E8A-4147-A177-3AD203B41FA5}">
                      <a16:colId xmlns:a16="http://schemas.microsoft.com/office/drawing/2014/main" val="295246279"/>
                    </a:ext>
                  </a:extLst>
                </a:gridCol>
                <a:gridCol w="941120">
                  <a:extLst>
                    <a:ext uri="{9D8B030D-6E8A-4147-A177-3AD203B41FA5}">
                      <a16:colId xmlns:a16="http://schemas.microsoft.com/office/drawing/2014/main" val="3919717418"/>
                    </a:ext>
                  </a:extLst>
                </a:gridCol>
                <a:gridCol w="941120">
                  <a:extLst>
                    <a:ext uri="{9D8B030D-6E8A-4147-A177-3AD203B41FA5}">
                      <a16:colId xmlns:a16="http://schemas.microsoft.com/office/drawing/2014/main" val="3785247936"/>
                    </a:ext>
                  </a:extLst>
                </a:gridCol>
                <a:gridCol w="941120">
                  <a:extLst>
                    <a:ext uri="{9D8B030D-6E8A-4147-A177-3AD203B41FA5}">
                      <a16:colId xmlns:a16="http://schemas.microsoft.com/office/drawing/2014/main" val="3256827767"/>
                    </a:ext>
                  </a:extLst>
                </a:gridCol>
                <a:gridCol w="941120">
                  <a:extLst>
                    <a:ext uri="{9D8B030D-6E8A-4147-A177-3AD203B41FA5}">
                      <a16:colId xmlns:a16="http://schemas.microsoft.com/office/drawing/2014/main" val="3330742456"/>
                    </a:ext>
                  </a:extLst>
                </a:gridCol>
                <a:gridCol w="941120">
                  <a:extLst>
                    <a:ext uri="{9D8B030D-6E8A-4147-A177-3AD203B41FA5}">
                      <a16:colId xmlns:a16="http://schemas.microsoft.com/office/drawing/2014/main" val="354641867"/>
                    </a:ext>
                  </a:extLst>
                </a:gridCol>
                <a:gridCol w="941120">
                  <a:extLst>
                    <a:ext uri="{9D8B030D-6E8A-4147-A177-3AD203B41FA5}">
                      <a16:colId xmlns:a16="http://schemas.microsoft.com/office/drawing/2014/main" val="1684305604"/>
                    </a:ext>
                  </a:extLst>
                </a:gridCol>
                <a:gridCol w="941120">
                  <a:extLst>
                    <a:ext uri="{9D8B030D-6E8A-4147-A177-3AD203B41FA5}">
                      <a16:colId xmlns:a16="http://schemas.microsoft.com/office/drawing/2014/main" val="1646883190"/>
                    </a:ext>
                  </a:extLst>
                </a:gridCol>
                <a:gridCol w="941120">
                  <a:extLst>
                    <a:ext uri="{9D8B030D-6E8A-4147-A177-3AD203B41FA5}">
                      <a16:colId xmlns:a16="http://schemas.microsoft.com/office/drawing/2014/main" val="3854181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latin typeface="Gill Sans MT" panose="020B0502020104020203" pitchFamily="34" charset="-18"/>
                        </a:rPr>
                        <a:t>říjen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latin typeface="Gill Sans MT" panose="020B0502020104020203" pitchFamily="34" charset="-18"/>
                        </a:rPr>
                        <a:t>listopad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latin typeface="Gill Sans MT" panose="020B0502020104020203" pitchFamily="34" charset="-18"/>
                        </a:rPr>
                        <a:t>prosinec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latin typeface="Gill Sans MT" panose="020B0502020104020203" pitchFamily="34" charset="-18"/>
                        </a:rPr>
                        <a:t>leden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latin typeface="Gill Sans MT" panose="020B0502020104020203" pitchFamily="34" charset="-18"/>
                        </a:rPr>
                        <a:t>únor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latin typeface="Gill Sans MT" panose="020B0502020104020203" pitchFamily="34" charset="-18"/>
                        </a:rPr>
                        <a:t>březen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latin typeface="Gill Sans MT" panose="020B0502020104020203" pitchFamily="34" charset="-18"/>
                        </a:rPr>
                        <a:t>duben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latin typeface="Gill Sans MT" panose="020B0502020104020203" pitchFamily="34" charset="-18"/>
                        </a:rPr>
                        <a:t>květen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latin typeface="Gill Sans MT" panose="020B0502020104020203" pitchFamily="34" charset="-18"/>
                        </a:rPr>
                        <a:t>červen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latin typeface="Gill Sans MT" panose="020B0502020104020203" pitchFamily="34" charset="-18"/>
                        </a:rPr>
                        <a:t>červenec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latin typeface="Gill Sans MT" panose="020B0502020104020203" pitchFamily="34" charset="-18"/>
                        </a:rPr>
                        <a:t>srpen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latin typeface="Gill Sans MT" panose="020B0502020104020203" pitchFamily="34" charset="-18"/>
                        </a:rPr>
                        <a:t>září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281700"/>
                  </a:ext>
                </a:extLst>
              </a:tr>
            </a:tbl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34A211DF-817B-4414-937E-F469DF3894CF}"/>
              </a:ext>
            </a:extLst>
          </p:cNvPr>
          <p:cNvSpPr txBox="1"/>
          <p:nvPr/>
        </p:nvSpPr>
        <p:spPr>
          <a:xfrm>
            <a:off x="447310" y="1828497"/>
            <a:ext cx="2830280" cy="36736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4000">
                <a:latin typeface="Gill Sans MT" panose="020B0502020104020203" pitchFamily="34" charset="-18"/>
              </a:rPr>
              <a:t>Zimní semestr (výuka)</a:t>
            </a:r>
            <a:endParaRPr lang="cs-CZ">
              <a:latin typeface="Gill Sans MT" panose="020B0502020104020203" pitchFamily="34" charset="-18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104C179-D57B-4B72-A8BA-01189DCD87A3}"/>
              </a:ext>
            </a:extLst>
          </p:cNvPr>
          <p:cNvSpPr txBox="1"/>
          <p:nvPr/>
        </p:nvSpPr>
        <p:spPr>
          <a:xfrm>
            <a:off x="4678884" y="1828497"/>
            <a:ext cx="2830280" cy="36736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4000">
                <a:latin typeface="Gill Sans MT" panose="020B0502020104020203" pitchFamily="34" charset="-18"/>
              </a:rPr>
              <a:t>Letní semestr (výuka)</a:t>
            </a:r>
            <a:endParaRPr lang="cs-CZ">
              <a:latin typeface="Gill Sans MT" panose="020B0502020104020203" pitchFamily="34" charset="-18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AF0CAEF-ECB8-4A64-B572-82D4889C8AE1}"/>
              </a:ext>
            </a:extLst>
          </p:cNvPr>
          <p:cNvSpPr txBox="1"/>
          <p:nvPr/>
        </p:nvSpPr>
        <p:spPr>
          <a:xfrm>
            <a:off x="3277590" y="1828497"/>
            <a:ext cx="1397342" cy="3673668"/>
          </a:xfrm>
          <a:prstGeom prst="rect">
            <a:avLst/>
          </a:prstGeom>
          <a:gradFill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rtlCol="0" anchor="ctr">
            <a:noAutofit/>
          </a:bodyPr>
          <a:lstStyle/>
          <a:p>
            <a:pPr algn="ctr"/>
            <a:r>
              <a:rPr lang="cs-CZ" sz="3600">
                <a:latin typeface="Gill Sans MT" panose="020B0502020104020203" pitchFamily="34" charset="-18"/>
              </a:rPr>
              <a:t>Zkouškové období</a:t>
            </a:r>
            <a:endParaRPr lang="cs-CZ">
              <a:latin typeface="Gill Sans MT" panose="020B0502020104020203" pitchFamily="34" charset="-18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6E81EB56-2F23-47AB-A8E7-2D53AFE7EF40}"/>
              </a:ext>
            </a:extLst>
          </p:cNvPr>
          <p:cNvSpPr txBox="1"/>
          <p:nvPr/>
        </p:nvSpPr>
        <p:spPr>
          <a:xfrm>
            <a:off x="7513175" y="1820657"/>
            <a:ext cx="1397342" cy="3673668"/>
          </a:xfrm>
          <a:prstGeom prst="rect">
            <a:avLst/>
          </a:prstGeom>
          <a:gradFill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rtlCol="0" anchor="ctr">
            <a:noAutofit/>
          </a:bodyPr>
          <a:lstStyle/>
          <a:p>
            <a:pPr algn="ctr"/>
            <a:r>
              <a:rPr lang="cs-CZ" sz="3600">
                <a:latin typeface="Gill Sans MT" panose="020B0502020104020203" pitchFamily="34" charset="-18"/>
              </a:rPr>
              <a:t>Zkouškové období</a:t>
            </a:r>
            <a:endParaRPr lang="cs-CZ" sz="1600">
              <a:latin typeface="Gill Sans MT" panose="020B0502020104020203" pitchFamily="34" charset="-18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57A6742-D9E4-4129-9E2A-395E4B3782B8}"/>
              </a:ext>
            </a:extLst>
          </p:cNvPr>
          <p:cNvSpPr txBox="1"/>
          <p:nvPr/>
        </p:nvSpPr>
        <p:spPr>
          <a:xfrm>
            <a:off x="10799378" y="1820657"/>
            <a:ext cx="943341" cy="3673668"/>
          </a:xfrm>
          <a:prstGeom prst="rect">
            <a:avLst/>
          </a:prstGeom>
          <a:gradFill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rtlCol="0" anchor="ctr">
            <a:noAutofit/>
          </a:bodyPr>
          <a:lstStyle/>
          <a:p>
            <a:pPr algn="ctr"/>
            <a:r>
              <a:rPr lang="cs-CZ" sz="3600">
                <a:latin typeface="Gill Sans MT" panose="020B0502020104020203" pitchFamily="34" charset="-18"/>
              </a:rPr>
              <a:t>Zkouškové období</a:t>
            </a:r>
            <a:endParaRPr lang="cs-CZ" sz="1600">
              <a:latin typeface="Gill Sans MT" panose="020B0502020104020203" pitchFamily="34" charset="-18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B44F48E-E115-4F36-94A8-6202DD57BD85}"/>
              </a:ext>
            </a:extLst>
          </p:cNvPr>
          <p:cNvSpPr txBox="1"/>
          <p:nvPr/>
        </p:nvSpPr>
        <p:spPr>
          <a:xfrm>
            <a:off x="8911452" y="1784235"/>
            <a:ext cx="1883974" cy="37100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3200">
                <a:latin typeface="Gill Sans MT" panose="020B0502020104020203" pitchFamily="34" charset="-18"/>
              </a:rPr>
              <a:t>Prázdniny</a:t>
            </a:r>
            <a:endParaRPr lang="cs-CZ">
              <a:latin typeface="Gill Sans MT" panose="020B0502020104020203" pitchFamily="34" charset="-18"/>
            </a:endParaRPr>
          </a:p>
          <a:p>
            <a:pPr algn="ctr"/>
            <a:endParaRPr lang="cs-CZ"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1159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09696-EC90-49A6-B3F5-944317D2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01"/>
            <a:ext cx="10515600" cy="1325563"/>
          </a:xfrm>
        </p:spPr>
        <p:txBody>
          <a:bodyPr/>
          <a:lstStyle/>
          <a:p>
            <a:r>
              <a:rPr lang="cs-CZ"/>
              <a:t>2. Studijní plán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B522AF-47DF-4E6D-A35F-27E042B62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7764"/>
            <a:ext cx="6826135" cy="4178795"/>
          </a:xfrm>
        </p:spPr>
        <p:txBody>
          <a:bodyPr>
            <a:normAutofit fontScale="85000" lnSpcReduction="20000"/>
          </a:bodyPr>
          <a:lstStyle/>
          <a:p>
            <a:r>
              <a:rPr lang="cs-CZ" b="1"/>
              <a:t>studijní plán (HPRAVO 2020)</a:t>
            </a:r>
          </a:p>
          <a:p>
            <a:pPr lvl="1"/>
            <a:r>
              <a:rPr lang="cs-CZ"/>
              <a:t>skládá se ze studijních předmětů</a:t>
            </a:r>
          </a:p>
          <a:p>
            <a:r>
              <a:rPr lang="cs-CZ" b="1"/>
              <a:t>studijní předměty</a:t>
            </a:r>
          </a:p>
          <a:p>
            <a:pPr lvl="1"/>
            <a:r>
              <a:rPr lang="cs-CZ" b="1"/>
              <a:t>soukromoprávní předměty</a:t>
            </a:r>
          </a:p>
          <a:p>
            <a:pPr lvl="2"/>
            <a:r>
              <a:rPr lang="cs-CZ"/>
              <a:t>občanské právo, obchodní právo, pracovní právo …</a:t>
            </a:r>
          </a:p>
          <a:p>
            <a:pPr lvl="1"/>
            <a:r>
              <a:rPr lang="cs-CZ" b="1"/>
              <a:t>veřejnoprávní předměty</a:t>
            </a:r>
          </a:p>
          <a:p>
            <a:pPr lvl="2"/>
            <a:r>
              <a:rPr lang="cs-CZ"/>
              <a:t>správní právo, trestní právo, finanční právo … </a:t>
            </a:r>
          </a:p>
          <a:p>
            <a:pPr lvl="1"/>
            <a:r>
              <a:rPr lang="cs-CZ" b="1"/>
              <a:t>ústavní, mezinárodní a evropské předměty</a:t>
            </a:r>
          </a:p>
          <a:p>
            <a:pPr lvl="2"/>
            <a:r>
              <a:rPr lang="cs-CZ"/>
              <a:t>ústavní právo, mezinárodní právo, evropské právo …</a:t>
            </a:r>
          </a:p>
          <a:p>
            <a:pPr lvl="1"/>
            <a:r>
              <a:rPr lang="cs-CZ" b="1"/>
              <a:t>teoretické, romanistické a historické předměty</a:t>
            </a:r>
          </a:p>
          <a:p>
            <a:pPr lvl="2"/>
            <a:r>
              <a:rPr lang="cs-CZ"/>
              <a:t>teorie práva, římské právo, historické základy českého práva …</a:t>
            </a:r>
          </a:p>
          <a:p>
            <a:pPr lvl="1"/>
            <a:r>
              <a:rPr lang="cs-CZ" b="1"/>
              <a:t>řada dalších předmětů</a:t>
            </a:r>
          </a:p>
          <a:p>
            <a:pPr lvl="2"/>
            <a:r>
              <a:rPr lang="cs-CZ"/>
              <a:t>Úvod do studia práva, právní praxe, dovednostní předměty …</a:t>
            </a:r>
          </a:p>
          <a:p>
            <a:pPr lvl="1"/>
            <a:endParaRPr lang="cs-CZ" b="1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995E79E-98A8-4E77-8F94-C9492150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11C9391-3B64-4CD0-923A-9F54A1CBE186}"/>
              </a:ext>
            </a:extLst>
          </p:cNvPr>
          <p:cNvSpPr txBox="1"/>
          <p:nvPr/>
        </p:nvSpPr>
        <p:spPr>
          <a:xfrm>
            <a:off x="7664335" y="1436358"/>
            <a:ext cx="3689465" cy="707886"/>
          </a:xfrm>
          <a:prstGeom prst="rect">
            <a:avLst/>
          </a:prstGeom>
          <a:solidFill>
            <a:srgbClr val="D22D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>
                <a:solidFill>
                  <a:schemeClr val="bg1"/>
                </a:solidFill>
                <a:latin typeface="Gill Sans MT" panose="020B0502020104020203" pitchFamily="34" charset="-18"/>
              </a:rPr>
              <a:t>HPRAVO2020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139801D-AD91-4676-8BF8-1B4294DAED47}"/>
              </a:ext>
            </a:extLst>
          </p:cNvPr>
          <p:cNvSpPr txBox="1"/>
          <p:nvPr/>
        </p:nvSpPr>
        <p:spPr>
          <a:xfrm>
            <a:off x="7664335" y="2407036"/>
            <a:ext cx="3689465" cy="707886"/>
          </a:xfrm>
          <a:prstGeom prst="rect">
            <a:avLst/>
          </a:prstGeom>
          <a:solidFill>
            <a:srgbClr val="D22D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>
                <a:solidFill>
                  <a:schemeClr val="bg1"/>
                </a:solidFill>
                <a:latin typeface="Gill Sans MT" panose="020B0502020104020203" pitchFamily="34" charset="-18"/>
              </a:rPr>
              <a:t>HPRAVO2017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139801D-AD91-4676-8BF8-1B4294DAED47}"/>
              </a:ext>
            </a:extLst>
          </p:cNvPr>
          <p:cNvSpPr txBox="1"/>
          <p:nvPr/>
        </p:nvSpPr>
        <p:spPr>
          <a:xfrm>
            <a:off x="7664334" y="3334315"/>
            <a:ext cx="3689465" cy="707886"/>
          </a:xfrm>
          <a:prstGeom prst="rect">
            <a:avLst/>
          </a:prstGeom>
          <a:solidFill>
            <a:srgbClr val="D22D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>
                <a:solidFill>
                  <a:schemeClr val="bg1"/>
                </a:solidFill>
                <a:latin typeface="Gill Sans MT" panose="020B0502020104020203" pitchFamily="34" charset="-18"/>
              </a:rPr>
              <a:t>HPRAVO5</a:t>
            </a:r>
          </a:p>
        </p:txBody>
      </p:sp>
      <p:cxnSp>
        <p:nvCxnSpPr>
          <p:cNvPr id="9" name="Přímá spojnice 8"/>
          <p:cNvCxnSpPr/>
          <p:nvPr/>
        </p:nvCxnSpPr>
        <p:spPr>
          <a:xfrm>
            <a:off x="7414953" y="2302625"/>
            <a:ext cx="4289367" cy="1903615"/>
          </a:xfrm>
          <a:prstGeom prst="line">
            <a:avLst/>
          </a:prstGeom>
          <a:ln w="317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7414953" y="2302625"/>
            <a:ext cx="4189614" cy="1845426"/>
          </a:xfrm>
          <a:prstGeom prst="line">
            <a:avLst/>
          </a:prstGeom>
          <a:ln w="317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68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09696-EC90-49A6-B3F5-944317D2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01"/>
            <a:ext cx="10515600" cy="1325563"/>
          </a:xfrm>
        </p:spPr>
        <p:txBody>
          <a:bodyPr/>
          <a:lstStyle/>
          <a:p>
            <a:r>
              <a:rPr lang="cs-CZ"/>
              <a:t>3. Studijní předměty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995E79E-98A8-4E77-8F94-C9492150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0065A98-9C92-4A0B-9E15-A08D4C2CA373}"/>
              </a:ext>
            </a:extLst>
          </p:cNvPr>
          <p:cNvSpPr txBox="1"/>
          <p:nvPr/>
        </p:nvSpPr>
        <p:spPr>
          <a:xfrm>
            <a:off x="3008045" y="1539390"/>
            <a:ext cx="2593769" cy="1321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cs-CZ" sz="3600">
                <a:latin typeface="Gill Sans MT" panose="020B0502020104020203" pitchFamily="34" charset="-18"/>
              </a:rPr>
              <a:t>Výuka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9126335-496A-4E80-A955-BF215A8E628C}"/>
              </a:ext>
            </a:extLst>
          </p:cNvPr>
          <p:cNvSpPr txBox="1"/>
          <p:nvPr/>
        </p:nvSpPr>
        <p:spPr>
          <a:xfrm>
            <a:off x="6521471" y="1539390"/>
            <a:ext cx="2901608" cy="1321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cs-CZ" sz="3600">
                <a:latin typeface="Gill Sans MT" panose="020B0502020104020203" pitchFamily="34" charset="-18"/>
              </a:rPr>
              <a:t>Kontrola studia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12D78D8-22FC-4E8D-BE22-E82E3F97030E}"/>
              </a:ext>
            </a:extLst>
          </p:cNvPr>
          <p:cNvSpPr txBox="1"/>
          <p:nvPr/>
        </p:nvSpPr>
        <p:spPr>
          <a:xfrm>
            <a:off x="3008045" y="2860849"/>
            <a:ext cx="2593769" cy="20280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cs-CZ" sz="2400">
                <a:latin typeface="Gill Sans MT" panose="020B0502020104020203" pitchFamily="34" charset="-18"/>
              </a:rPr>
              <a:t>přednášky</a:t>
            </a:r>
          </a:p>
          <a:p>
            <a:pPr algn="ctr"/>
            <a:r>
              <a:rPr lang="cs-CZ" sz="2400">
                <a:latin typeface="Gill Sans MT" panose="020B0502020104020203" pitchFamily="34" charset="-18"/>
              </a:rPr>
              <a:t>semináře</a:t>
            </a:r>
          </a:p>
          <a:p>
            <a:pPr algn="ctr"/>
            <a:r>
              <a:rPr lang="cs-CZ" sz="2400">
                <a:latin typeface="Gill Sans MT" panose="020B0502020104020203" pitchFamily="34" charset="-18"/>
              </a:rPr>
              <a:t>praxe</a:t>
            </a:r>
          </a:p>
          <a:p>
            <a:pPr algn="ctr"/>
            <a:r>
              <a:rPr lang="cs-CZ" sz="2400">
                <a:latin typeface="Gill Sans MT" panose="020B0502020104020203" pitchFamily="34" charset="-18"/>
              </a:rPr>
              <a:t>další</a:t>
            </a:r>
            <a:endParaRPr lang="cs-CZ" sz="2800">
              <a:latin typeface="Gill Sans MT" panose="020B0502020104020203" pitchFamily="34" charset="-18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91671A7-DA9F-4D43-95D4-E5DC9B0172FB}"/>
              </a:ext>
            </a:extLst>
          </p:cNvPr>
          <p:cNvSpPr txBox="1"/>
          <p:nvPr/>
        </p:nvSpPr>
        <p:spPr>
          <a:xfrm>
            <a:off x="6521471" y="2860849"/>
            <a:ext cx="2901608" cy="20552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cs-CZ" sz="2400">
                <a:latin typeface="Gill Sans MT" panose="020B0502020104020203" pitchFamily="34" charset="-18"/>
              </a:rPr>
              <a:t>zkoušky</a:t>
            </a:r>
          </a:p>
          <a:p>
            <a:pPr algn="ctr"/>
            <a:r>
              <a:rPr lang="cs-CZ" sz="2400">
                <a:latin typeface="Gill Sans MT" panose="020B0502020104020203" pitchFamily="34" charset="-18"/>
              </a:rPr>
              <a:t>klasifikované zápočty </a:t>
            </a:r>
          </a:p>
          <a:p>
            <a:pPr algn="ctr"/>
            <a:r>
              <a:rPr lang="cs-CZ" sz="2400">
                <a:latin typeface="Gill Sans MT" panose="020B0502020104020203" pitchFamily="34" charset="-18"/>
              </a:rPr>
              <a:t>kolokvia</a:t>
            </a:r>
          </a:p>
          <a:p>
            <a:pPr algn="ctr"/>
            <a:r>
              <a:rPr lang="cs-CZ" sz="2400">
                <a:latin typeface="Gill Sans MT" panose="020B0502020104020203" pitchFamily="34" charset="-18"/>
              </a:rPr>
              <a:t>klauzurní práce </a:t>
            </a:r>
          </a:p>
          <a:p>
            <a:pPr algn="ctr"/>
            <a:r>
              <a:rPr lang="cs-CZ" sz="2400">
                <a:latin typeface="Gill Sans MT" panose="020B0502020104020203" pitchFamily="34" charset="-18"/>
              </a:rPr>
              <a:t>další</a:t>
            </a:r>
          </a:p>
        </p:txBody>
      </p:sp>
      <p:sp>
        <p:nvSpPr>
          <p:cNvPr id="14" name="Znak plus 13">
            <a:extLst>
              <a:ext uri="{FF2B5EF4-FFF2-40B4-BE49-F238E27FC236}">
                <a16:creationId xmlns:a16="http://schemas.microsoft.com/office/drawing/2014/main" id="{99FA9719-2B97-46B6-A73A-3D9B47F3113E}"/>
              </a:ext>
            </a:extLst>
          </p:cNvPr>
          <p:cNvSpPr/>
          <p:nvPr/>
        </p:nvSpPr>
        <p:spPr>
          <a:xfrm>
            <a:off x="5649282" y="2860849"/>
            <a:ext cx="824721" cy="66877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3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09696-EC90-49A6-B3F5-944317D2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01"/>
            <a:ext cx="10515600" cy="1325563"/>
          </a:xfrm>
        </p:spPr>
        <p:txBody>
          <a:bodyPr/>
          <a:lstStyle/>
          <a:p>
            <a:r>
              <a:rPr lang="cs-CZ"/>
              <a:t>3. Studijní předměty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B522AF-47DF-4E6D-A35F-27E042B62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7764"/>
            <a:ext cx="10515600" cy="4178795"/>
          </a:xfrm>
        </p:spPr>
        <p:txBody>
          <a:bodyPr>
            <a:normAutofit/>
          </a:bodyPr>
          <a:lstStyle/>
          <a:p>
            <a:r>
              <a:rPr lang="cs-CZ"/>
              <a:t>studijní předměty studijního plánu se dělí na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/>
              <a:t>povinné předměty </a:t>
            </a:r>
            <a:r>
              <a:rPr lang="cs-CZ"/>
              <a:t>(</a:t>
            </a:r>
            <a:r>
              <a:rPr lang="cs-CZ" err="1"/>
              <a:t>HPOPxxxx</a:t>
            </a:r>
            <a:r>
              <a:rPr lang="cs-CZ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/>
              <a:t>povinně volitelné předměty </a:t>
            </a:r>
            <a:r>
              <a:rPr lang="cs-CZ"/>
              <a:t>(tzv. PVP)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/>
              <a:t>společenskovědního základu (</a:t>
            </a:r>
            <a:r>
              <a:rPr lang="cs-CZ" err="1"/>
              <a:t>HSPVxxxx</a:t>
            </a:r>
            <a:r>
              <a:rPr lang="cs-CZ"/>
              <a:t>)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/>
              <a:t>jazykové povinně volitelné předměty (</a:t>
            </a:r>
            <a:r>
              <a:rPr lang="cs-CZ" err="1"/>
              <a:t>HJPVxxxx</a:t>
            </a:r>
            <a:r>
              <a:rPr lang="cs-CZ"/>
              <a:t>)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/>
              <a:t>dovednostní povinně volitelné předměty (</a:t>
            </a:r>
            <a:r>
              <a:rPr lang="cs-CZ" err="1"/>
              <a:t>HDPVxxxx</a:t>
            </a:r>
            <a:r>
              <a:rPr lang="cs-CZ"/>
              <a:t>)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/>
              <a:t>odborných právních praxí (</a:t>
            </a:r>
            <a:r>
              <a:rPr lang="cs-CZ" err="1"/>
              <a:t>HXPVxxxx</a:t>
            </a:r>
            <a:r>
              <a:rPr lang="cs-CZ"/>
              <a:t>)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/>
              <a:t>obecné povinně volitelné předměty (</a:t>
            </a:r>
            <a:r>
              <a:rPr lang="cs-CZ" err="1"/>
              <a:t>HOPVxxxx</a:t>
            </a:r>
            <a:r>
              <a:rPr lang="cs-CZ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/>
              <a:t>volitelné předměty </a:t>
            </a:r>
            <a:r>
              <a:rPr lang="cs-CZ"/>
              <a:t>(</a:t>
            </a:r>
            <a:r>
              <a:rPr lang="cs-CZ" err="1"/>
              <a:t>HVxxxx</a:t>
            </a:r>
            <a:r>
              <a:rPr lang="cs-CZ"/>
              <a:t>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995E79E-98A8-4E77-8F94-C9492150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D91D146-83A8-4A8E-90ED-DA1ED564507F}"/>
              </a:ext>
            </a:extLst>
          </p:cNvPr>
          <p:cNvSpPr txBox="1"/>
          <p:nvPr/>
        </p:nvSpPr>
        <p:spPr>
          <a:xfrm rot="484980">
            <a:off x="9728787" y="2327038"/>
            <a:ext cx="678547" cy="707886"/>
          </a:xfrm>
          <a:prstGeom prst="rect">
            <a:avLst/>
          </a:prstGeom>
          <a:solidFill>
            <a:srgbClr val="D22D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>
                <a:solidFill>
                  <a:schemeClr val="bg1"/>
                </a:solidFill>
                <a:latin typeface="Gill Sans MT" panose="020B0502020104020203" pitchFamily="34" charset="-18"/>
              </a:rPr>
              <a:t>5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D06C579-E549-49B0-A9EA-D672F9D5E919}"/>
              </a:ext>
            </a:extLst>
          </p:cNvPr>
          <p:cNvSpPr txBox="1"/>
          <p:nvPr/>
        </p:nvSpPr>
        <p:spPr>
          <a:xfrm rot="484980">
            <a:off x="10740447" y="2823837"/>
            <a:ext cx="678547" cy="707886"/>
          </a:xfrm>
          <a:prstGeom prst="rect">
            <a:avLst/>
          </a:prstGeom>
          <a:solidFill>
            <a:srgbClr val="D22D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>
                <a:solidFill>
                  <a:schemeClr val="bg1"/>
                </a:solidFill>
                <a:latin typeface="Gill Sans MT" panose="020B0502020104020203" pitchFamily="34" charset="-18"/>
              </a:rPr>
              <a:t>6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8482CC3-E2FF-464F-A3A5-897B3B6E162E}"/>
              </a:ext>
            </a:extLst>
          </p:cNvPr>
          <p:cNvSpPr txBox="1"/>
          <p:nvPr/>
        </p:nvSpPr>
        <p:spPr>
          <a:xfrm>
            <a:off x="8690741" y="3919266"/>
            <a:ext cx="3142073" cy="1569660"/>
          </a:xfrm>
          <a:prstGeom prst="rect">
            <a:avLst/>
          </a:prstGeom>
          <a:solidFill>
            <a:srgbClr val="D22D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>
                <a:solidFill>
                  <a:schemeClr val="bg1"/>
                </a:solidFill>
                <a:latin typeface="Gill Sans MT" panose="020B0502020104020203" pitchFamily="34" charset="-18"/>
              </a:rPr>
              <a:t>ZA ABSOLVOVÁNÍ PŘEDMĚTU!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139801D-AD91-4676-8BF8-1B4294DAED47}"/>
              </a:ext>
            </a:extLst>
          </p:cNvPr>
          <p:cNvSpPr txBox="1"/>
          <p:nvPr/>
        </p:nvSpPr>
        <p:spPr>
          <a:xfrm rot="20593174">
            <a:off x="7712616" y="442942"/>
            <a:ext cx="3018183" cy="707886"/>
          </a:xfrm>
          <a:prstGeom prst="rect">
            <a:avLst/>
          </a:prstGeom>
          <a:solidFill>
            <a:srgbClr val="D22D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>
                <a:solidFill>
                  <a:schemeClr val="bg1"/>
                </a:solidFill>
                <a:latin typeface="Gill Sans MT" panose="020B0502020104020203" pitchFamily="34" charset="-18"/>
              </a:rPr>
              <a:t>KREDITY ?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A73C967-98B4-4D06-9840-44A2595CEAC3}"/>
              </a:ext>
            </a:extLst>
          </p:cNvPr>
          <p:cNvSpPr txBox="1"/>
          <p:nvPr/>
        </p:nvSpPr>
        <p:spPr>
          <a:xfrm rot="1351513">
            <a:off x="10073832" y="1258689"/>
            <a:ext cx="678547" cy="707886"/>
          </a:xfrm>
          <a:prstGeom prst="rect">
            <a:avLst/>
          </a:prstGeom>
          <a:solidFill>
            <a:srgbClr val="D22D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>
                <a:solidFill>
                  <a:schemeClr val="bg1"/>
                </a:solidFill>
                <a:latin typeface="Gill Sans MT" panose="020B0502020104020203" pitchFamily="34" charset="-18"/>
              </a:rPr>
              <a:t>3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F104D92-1C0C-42B4-B9CD-D24EF0FB2D76}"/>
              </a:ext>
            </a:extLst>
          </p:cNvPr>
          <p:cNvSpPr txBox="1"/>
          <p:nvPr/>
        </p:nvSpPr>
        <p:spPr>
          <a:xfrm rot="20555369">
            <a:off x="8857993" y="1617871"/>
            <a:ext cx="678547" cy="707886"/>
          </a:xfrm>
          <a:prstGeom prst="rect">
            <a:avLst/>
          </a:prstGeom>
          <a:solidFill>
            <a:srgbClr val="D22D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>
                <a:solidFill>
                  <a:schemeClr val="bg1"/>
                </a:solidFill>
                <a:latin typeface="Gill Sans MT" panose="020B0502020104020203" pitchFamily="34" charset="-18"/>
              </a:rPr>
              <a:t>4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C47A396-9B02-4E23-BC63-11D54B669D34}"/>
              </a:ext>
            </a:extLst>
          </p:cNvPr>
          <p:cNvSpPr txBox="1"/>
          <p:nvPr/>
        </p:nvSpPr>
        <p:spPr>
          <a:xfrm rot="1351513">
            <a:off x="7855790" y="2311046"/>
            <a:ext cx="678547" cy="707886"/>
          </a:xfrm>
          <a:prstGeom prst="rect">
            <a:avLst/>
          </a:prstGeom>
          <a:solidFill>
            <a:srgbClr val="D22D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>
                <a:solidFill>
                  <a:schemeClr val="bg1"/>
                </a:solidFill>
                <a:latin typeface="Gill Sans MT" panose="020B0502020104020203" pitchFamily="34" charset="-18"/>
              </a:rPr>
              <a:t>1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43C79F9-C5C9-4B4A-92EF-38480FFBB2E9}"/>
              </a:ext>
            </a:extLst>
          </p:cNvPr>
          <p:cNvSpPr txBox="1"/>
          <p:nvPr/>
        </p:nvSpPr>
        <p:spPr>
          <a:xfrm rot="1351513">
            <a:off x="11042171" y="2000585"/>
            <a:ext cx="678547" cy="707886"/>
          </a:xfrm>
          <a:prstGeom prst="rect">
            <a:avLst/>
          </a:prstGeom>
          <a:solidFill>
            <a:srgbClr val="D22D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>
                <a:solidFill>
                  <a:schemeClr val="bg1"/>
                </a:solidFill>
                <a:latin typeface="Gill Sans MT" panose="020B0502020104020203" pitchFamily="34" charset="-18"/>
              </a:rPr>
              <a:t>2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1EFB0FA-E034-49B2-96F3-54D79B51A6CC}"/>
              </a:ext>
            </a:extLst>
          </p:cNvPr>
          <p:cNvSpPr txBox="1"/>
          <p:nvPr/>
        </p:nvSpPr>
        <p:spPr>
          <a:xfrm rot="1351513">
            <a:off x="8646962" y="2896905"/>
            <a:ext cx="678547" cy="707886"/>
          </a:xfrm>
          <a:prstGeom prst="rect">
            <a:avLst/>
          </a:prstGeom>
          <a:solidFill>
            <a:srgbClr val="D22D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>
                <a:solidFill>
                  <a:schemeClr val="bg1"/>
                </a:solidFill>
                <a:latin typeface="Gill Sans MT" panose="020B0502020104020203" pitchFamily="34" charset="-18"/>
              </a:rPr>
              <a:t>8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4FB868A-B30B-4C40-A337-47AB6E1F9822}"/>
              </a:ext>
            </a:extLst>
          </p:cNvPr>
          <p:cNvSpPr txBox="1"/>
          <p:nvPr/>
        </p:nvSpPr>
        <p:spPr>
          <a:xfrm rot="1351513">
            <a:off x="10976314" y="775713"/>
            <a:ext cx="1037960" cy="707886"/>
          </a:xfrm>
          <a:prstGeom prst="rect">
            <a:avLst/>
          </a:prstGeom>
          <a:solidFill>
            <a:srgbClr val="D22D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>
                <a:solidFill>
                  <a:schemeClr val="bg1"/>
                </a:solidFill>
                <a:latin typeface="Gill Sans MT" panose="020B0502020104020203" pitchFamily="34" charset="-1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08961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2" grpId="0" animBg="1"/>
      <p:bldP spid="14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09696-EC90-49A6-B3F5-944317D2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01"/>
            <a:ext cx="10515600" cy="1325563"/>
          </a:xfrm>
        </p:spPr>
        <p:txBody>
          <a:bodyPr/>
          <a:lstStyle/>
          <a:p>
            <a:r>
              <a:rPr lang="cs-CZ"/>
              <a:t>4. Kontroly studia studijních předmětů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B522AF-47DF-4E6D-A35F-27E042B62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5" y="2167074"/>
            <a:ext cx="7162798" cy="3187129"/>
          </a:xfrm>
          <a:ln>
            <a:solidFill>
              <a:schemeClr val="accent1"/>
            </a:solidFill>
          </a:ln>
        </p:spPr>
        <p:txBody>
          <a:bodyPr tIns="108000"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/>
              <a:t>zkouška (Zk)</a:t>
            </a:r>
          </a:p>
          <a:p>
            <a:pPr marL="914400" lvl="1" indent="-457200">
              <a:buFont typeface="+mj-lt"/>
              <a:buAutoNum type="alphaLcPeriod"/>
            </a:pPr>
            <a:r>
              <a:rPr lang="cs-CZ"/>
              <a:t>písemná (P)</a:t>
            </a:r>
          </a:p>
          <a:p>
            <a:pPr marL="914400" lvl="1" indent="-457200">
              <a:buFont typeface="+mj-lt"/>
              <a:buAutoNum type="alphaLcPeriod"/>
            </a:pPr>
            <a:r>
              <a:rPr lang="cs-CZ"/>
              <a:t>ústní (Ú)</a:t>
            </a:r>
          </a:p>
          <a:p>
            <a:pPr marL="914400" lvl="1" indent="-457200">
              <a:buFont typeface="+mj-lt"/>
              <a:buAutoNum type="alphaLcPeriod"/>
            </a:pPr>
            <a:r>
              <a:rPr lang="cs-CZ"/>
              <a:t>kombinovaná (K)</a:t>
            </a:r>
          </a:p>
          <a:p>
            <a:pPr marL="514350" indent="-514350">
              <a:buFont typeface="+mj-lt"/>
              <a:buAutoNum type="arabicPeriod"/>
            </a:pPr>
            <a:r>
              <a:rPr lang="cs-CZ"/>
              <a:t>klauzurní práce (tzv. klauzura) (KLP)</a:t>
            </a:r>
          </a:p>
          <a:p>
            <a:pPr marL="514350" indent="-514350">
              <a:buFont typeface="+mj-lt"/>
              <a:buAutoNum type="arabicPeriod"/>
            </a:pPr>
            <a:r>
              <a:rPr lang="cs-CZ"/>
              <a:t>klasifikovaný zápočet (KZ)</a:t>
            </a:r>
          </a:p>
          <a:p>
            <a:pPr marL="514350" indent="-514350">
              <a:buFont typeface="+mj-lt"/>
              <a:buAutoNum type="arabicPeriod"/>
            </a:pPr>
            <a:r>
              <a:rPr lang="cs-CZ"/>
              <a:t>kolokvium (</a:t>
            </a:r>
            <a:r>
              <a:rPr lang="cs-CZ" err="1"/>
              <a:t>Kv</a:t>
            </a:r>
            <a:r>
              <a:rPr lang="cs-CZ"/>
              <a:t>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995E79E-98A8-4E77-8F94-C9492150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82BEA12-316D-43F3-BA20-D0DDD04A86DC}"/>
              </a:ext>
            </a:extLst>
          </p:cNvPr>
          <p:cNvSpPr txBox="1"/>
          <p:nvPr/>
        </p:nvSpPr>
        <p:spPr>
          <a:xfrm rot="20898167">
            <a:off x="3823645" y="2450251"/>
            <a:ext cx="1112942" cy="707886"/>
          </a:xfrm>
          <a:prstGeom prst="rect">
            <a:avLst/>
          </a:prstGeom>
          <a:solidFill>
            <a:srgbClr val="D22D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>
                <a:solidFill>
                  <a:schemeClr val="bg1"/>
                </a:solidFill>
                <a:latin typeface="Gill Sans MT" panose="020B0502020104020203" pitchFamily="34" charset="-18"/>
              </a:rPr>
              <a:t>Zk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CE83383-DACB-48DD-832A-3EB4EA76A627}"/>
              </a:ext>
            </a:extLst>
          </p:cNvPr>
          <p:cNvSpPr txBox="1"/>
          <p:nvPr/>
        </p:nvSpPr>
        <p:spPr>
          <a:xfrm rot="20936353">
            <a:off x="5721562" y="2499456"/>
            <a:ext cx="1496383" cy="707886"/>
          </a:xfrm>
          <a:prstGeom prst="rect">
            <a:avLst/>
          </a:prstGeom>
          <a:solidFill>
            <a:srgbClr val="D22D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>
                <a:solidFill>
                  <a:schemeClr val="bg1"/>
                </a:solidFill>
                <a:latin typeface="Gill Sans MT" panose="020B0502020104020203" pitchFamily="34" charset="-18"/>
              </a:rPr>
              <a:t>KLP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D91D146-83A8-4A8E-90ED-DA1ED564507F}"/>
              </a:ext>
            </a:extLst>
          </p:cNvPr>
          <p:cNvSpPr txBox="1"/>
          <p:nvPr/>
        </p:nvSpPr>
        <p:spPr>
          <a:xfrm rot="484980">
            <a:off x="6658112" y="3609210"/>
            <a:ext cx="959169" cy="707886"/>
          </a:xfrm>
          <a:prstGeom prst="rect">
            <a:avLst/>
          </a:prstGeom>
          <a:solidFill>
            <a:srgbClr val="D22D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>
                <a:solidFill>
                  <a:schemeClr val="bg1"/>
                </a:solidFill>
                <a:latin typeface="Gill Sans MT" panose="020B0502020104020203" pitchFamily="34" charset="-18"/>
              </a:rPr>
              <a:t>KZ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D06C579-E549-49B0-A9EA-D672F9D5E919}"/>
              </a:ext>
            </a:extLst>
          </p:cNvPr>
          <p:cNvSpPr txBox="1"/>
          <p:nvPr/>
        </p:nvSpPr>
        <p:spPr>
          <a:xfrm rot="484980">
            <a:off x="5181545" y="4474430"/>
            <a:ext cx="972023" cy="707886"/>
          </a:xfrm>
          <a:prstGeom prst="rect">
            <a:avLst/>
          </a:prstGeom>
          <a:solidFill>
            <a:srgbClr val="D22D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 err="1">
                <a:solidFill>
                  <a:schemeClr val="bg1"/>
                </a:solidFill>
                <a:latin typeface="Gill Sans MT" panose="020B0502020104020203" pitchFamily="34" charset="-18"/>
              </a:rPr>
              <a:t>Kv</a:t>
            </a:r>
            <a:endParaRPr lang="cs-CZ" sz="400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sp>
        <p:nvSpPr>
          <p:cNvPr id="14" name="Zástupný obsah 2">
            <a:extLst>
              <a:ext uri="{FF2B5EF4-FFF2-40B4-BE49-F238E27FC236}">
                <a16:creationId xmlns:a16="http://schemas.microsoft.com/office/drawing/2014/main" id="{88FD1819-167A-4AA8-A465-C20AD4B60678}"/>
              </a:ext>
            </a:extLst>
          </p:cNvPr>
          <p:cNvSpPr txBox="1">
            <a:spLocks/>
          </p:cNvSpPr>
          <p:nvPr/>
        </p:nvSpPr>
        <p:spPr>
          <a:xfrm>
            <a:off x="7786683" y="2586038"/>
            <a:ext cx="3762377" cy="27798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cs-CZ" sz="2400"/>
              <a:t>zápočet (Z)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3D651EE-71FF-4E5C-B075-4137352EB1EC}"/>
              </a:ext>
            </a:extLst>
          </p:cNvPr>
          <p:cNvSpPr txBox="1"/>
          <p:nvPr/>
        </p:nvSpPr>
        <p:spPr>
          <a:xfrm rot="20704903">
            <a:off x="8948810" y="3365144"/>
            <a:ext cx="1638149" cy="707886"/>
          </a:xfrm>
          <a:prstGeom prst="rect">
            <a:avLst/>
          </a:prstGeom>
          <a:solidFill>
            <a:srgbClr val="D22D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 err="1">
                <a:solidFill>
                  <a:schemeClr val="bg1"/>
                </a:solidFill>
                <a:latin typeface="Gill Sans MT" panose="020B0502020104020203" pitchFamily="34" charset="-18"/>
              </a:rPr>
              <a:t>Z+Zk</a:t>
            </a:r>
            <a:endParaRPr lang="cs-CZ" sz="400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sp>
        <p:nvSpPr>
          <p:cNvPr id="16" name="Zástupný obsah 2">
            <a:extLst>
              <a:ext uri="{FF2B5EF4-FFF2-40B4-BE49-F238E27FC236}">
                <a16:creationId xmlns:a16="http://schemas.microsoft.com/office/drawing/2014/main" id="{A5D493B0-B022-4945-835D-77F51B370D6B}"/>
              </a:ext>
            </a:extLst>
          </p:cNvPr>
          <p:cNvSpPr txBox="1">
            <a:spLocks/>
          </p:cNvSpPr>
          <p:nvPr/>
        </p:nvSpPr>
        <p:spPr>
          <a:xfrm>
            <a:off x="623885" y="1503796"/>
            <a:ext cx="7162798" cy="67495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3300">
                <a:solidFill>
                  <a:schemeClr val="bg1"/>
                </a:solidFill>
              </a:rPr>
              <a:t>Samostatné druhy kontroly studia</a:t>
            </a: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228EBFD9-A5AC-47DF-A6A4-4C259D11CF0B}"/>
              </a:ext>
            </a:extLst>
          </p:cNvPr>
          <p:cNvSpPr txBox="1">
            <a:spLocks/>
          </p:cNvSpPr>
          <p:nvPr/>
        </p:nvSpPr>
        <p:spPr>
          <a:xfrm>
            <a:off x="7786682" y="1503796"/>
            <a:ext cx="3762377" cy="108224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3300">
                <a:solidFill>
                  <a:schemeClr val="bg1"/>
                </a:solidFill>
              </a:rPr>
              <a:t>Předpoklad pro konání zkoušky</a:t>
            </a:r>
          </a:p>
        </p:txBody>
      </p:sp>
    </p:spTree>
    <p:extLst>
      <p:ext uri="{BB962C8B-B14F-4D97-AF65-F5344CB8AC3E}">
        <p14:creationId xmlns:p14="http://schemas.microsoft.com/office/powerpoint/2010/main" val="362704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8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Vlastní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22D40"/>
      </a:accent1>
      <a:accent2>
        <a:srgbClr val="D22D40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C82E3570-8F0D-45E8-BF56-D546C17BDEAA}" vid="{9F40CBD5-BE48-4A93-969A-978FC482E66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E03E2014729D41A347B84D0268AD6A" ma:contentTypeVersion="7" ma:contentTypeDescription="Vytvoří nový dokument" ma:contentTypeScope="" ma:versionID="a754ef0dbe426b88ec63bc8db2252d68">
  <xsd:schema xmlns:xsd="http://www.w3.org/2001/XMLSchema" xmlns:xs="http://www.w3.org/2001/XMLSchema" xmlns:p="http://schemas.microsoft.com/office/2006/metadata/properties" xmlns:ns2="0da325fb-df92-45bc-9091-770787554635" xmlns:ns3="f09f9a6e-df62-4a9a-8498-d89e3c80ced2" targetNamespace="http://schemas.microsoft.com/office/2006/metadata/properties" ma:root="true" ma:fieldsID="3b69de3c21eed8298bc6ceaae8f970f7" ns2:_="" ns3:_="">
    <xsd:import namespace="0da325fb-df92-45bc-9091-770787554635"/>
    <xsd:import namespace="f09f9a6e-df62-4a9a-8498-d89e3c80ce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325fb-df92-45bc-9091-7707875546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f9a6e-df62-4a9a-8498-d89e3c80ced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0ED177-7B2B-4A07-BC98-5C0EB47D2BC9}">
  <ds:schemaRefs>
    <ds:schemaRef ds:uri="0da325fb-df92-45bc-9091-770787554635"/>
    <ds:schemaRef ds:uri="f09f9a6e-df62-4a9a-8498-d89e3c80ce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D909C7B-324A-4D6B-8A80-F75BF83C24F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769439C-5A85-452E-8874-E147DFF982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PF UK 2019</Template>
  <Application>Microsoft Office PowerPoint</Application>
  <PresentationFormat>Widescreen</PresentationFormat>
  <Slides>18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Motiv Office</vt:lpstr>
      <vt:lpstr>Magisterský studijní program Právo a právní věda</vt:lpstr>
      <vt:lpstr>PowerPoint Presentation</vt:lpstr>
      <vt:lpstr>Osnova</vt:lpstr>
      <vt:lpstr>1. Základní informace</vt:lpstr>
      <vt:lpstr>Akademický rok</vt:lpstr>
      <vt:lpstr>2. Studijní plán</vt:lpstr>
      <vt:lpstr>3. Studijní předměty</vt:lpstr>
      <vt:lpstr>3. Studijní předměty</vt:lpstr>
      <vt:lpstr>4. Kontroly studia studijních předmětů</vt:lpstr>
      <vt:lpstr>5. Zápis studijních předmětů</vt:lpstr>
      <vt:lpstr>6. Předměty pro 1. ročník</vt:lpstr>
      <vt:lpstr>7. Rekvizity</vt:lpstr>
      <vt:lpstr>7. Rekvizity</vt:lpstr>
      <vt:lpstr>8. Podmínky pro zápis do dalšího ročníku</vt:lpstr>
      <vt:lpstr>9. Podmínky pro absolvování studia</vt:lpstr>
      <vt:lpstr>Rozložení kreditů</vt:lpstr>
      <vt:lpstr>10. Státní závěrečná zkouška</vt:lpstr>
      <vt:lpstr>Hodně zdaru při studiu!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Radim Boháč</dc:creator>
  <cp:revision>1</cp:revision>
  <dcterms:created xsi:type="dcterms:W3CDTF">2019-09-25T20:27:52Z</dcterms:created>
  <dcterms:modified xsi:type="dcterms:W3CDTF">2021-08-04T07:32:01Z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0x01010020E03E2014729D41A347B84D0268AD6A</vt:lpwstr>
  </property>
</Properties>
</file>